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12"/>
  </p:notesMasterIdLst>
  <p:sldIdLst>
    <p:sldId id="564" r:id="rId2"/>
    <p:sldId id="577" r:id="rId3"/>
    <p:sldId id="258" r:id="rId4"/>
    <p:sldId id="579" r:id="rId5"/>
    <p:sldId id="580" r:id="rId6"/>
    <p:sldId id="565" r:id="rId7"/>
    <p:sldId id="582" r:id="rId8"/>
    <p:sldId id="583" r:id="rId9"/>
    <p:sldId id="581" r:id="rId10"/>
    <p:sldId id="360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Cambria Math" panose="02040503050406030204" pitchFamily="18" charset="0"/>
      <p:regular r:id="rId19"/>
    </p:embeddedFont>
    <p:embeddedFont>
      <p:font typeface="Lato" panose="020F0502020204030203" pitchFamily="34" charset="0"/>
      <p:regular r:id="rId20"/>
      <p:bold r:id="rId21"/>
      <p:italic r:id="rId22"/>
      <p:boldItalic r:id="rId23"/>
    </p:embeddedFont>
    <p:embeddedFont>
      <p:font typeface="Lato Heavy" panose="020F0502020204030203" pitchFamily="34" charset="0"/>
      <p:bold r:id="rId24"/>
      <p:italic r:id="rId25"/>
      <p:boldItalic r:id="rId26"/>
    </p:embeddedFont>
    <p:embeddedFont>
      <p:font typeface="Lato Light" panose="020F0502020204030203" pitchFamily="34" charset="0"/>
      <p:regular r:id="rId27"/>
      <p:bold r:id="rId28"/>
      <p:italic r:id="rId29"/>
      <p:boldItalic r:id="rId30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8288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2334" autoAdjust="0"/>
  </p:normalViewPr>
  <p:slideViewPr>
    <p:cSldViewPr snapToGrid="0">
      <p:cViewPr varScale="1">
        <p:scale>
          <a:sx n="129" d="100"/>
          <a:sy n="129" d="100"/>
        </p:scale>
        <p:origin x="138" y="18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76f8ef9e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g476f8ef9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0577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76f8ef9e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g476f8ef9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76f8ef9e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g476f8ef9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3165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76f8ef9e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g476f8ef9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8708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76f8ef9e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g476f8ef9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9478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76f8ef9e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g476f8ef9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5335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76f8ef9e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g476f8ef9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1746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76f8ef9e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g476f8ef9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5037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9104D5-6780-42CA-8755-6EBD8BA93B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45B96AE-C077-4D85-859E-4F72E5AE9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DF2AC5D-EDD8-4FBF-AF01-BF710FCB1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20.09.2019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BF9C45-B23A-493D-9D62-2F9C059D6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0552E6-263E-4196-ABC0-73B8E57AC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94486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E94D68-8C39-4261-87CE-3809E1C9E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A4756EC-3035-47AC-963C-D899053847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9F0EE7-7634-454C-9AD1-94D4E4AB6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20.09.2019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518ED63-01C4-4B9D-A04A-28675B45A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0953FC-1964-4EB6-A648-7377A3220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03058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76CA642-CC68-4D33-9768-1989B172DC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964EB7D-36AE-4488-AB69-1520D7A803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E36D87-D23A-4724-BE5C-7C2C7D225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20.09.2019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7AAF7F-265E-426F-AA9B-7AE9FB021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B2E19E2-2A02-40BF-B9E1-B9B5B7C2A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81007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59570" cy="5143500"/>
          </a:xfrm>
          <a:custGeom>
            <a:avLst/>
            <a:gdLst>
              <a:gd name="connsiteX0" fmla="*/ 1752599 w 6079426"/>
              <a:gd name="connsiteY0" fmla="*/ 3957449 h 6858000"/>
              <a:gd name="connsiteX1" fmla="*/ 2264474 w 6079426"/>
              <a:gd name="connsiteY1" fmla="*/ 4169474 h 6858000"/>
              <a:gd name="connsiteX2" fmla="*/ 4953000 w 6079426"/>
              <a:gd name="connsiteY2" fmla="*/ 6858000 h 6858000"/>
              <a:gd name="connsiteX3" fmla="*/ 3927609 w 6079426"/>
              <a:gd name="connsiteY3" fmla="*/ 6858000 h 6858000"/>
              <a:gd name="connsiteX4" fmla="*/ 2905501 w 6079426"/>
              <a:gd name="connsiteY4" fmla="*/ 6858000 h 6858000"/>
              <a:gd name="connsiteX5" fmla="*/ 1880110 w 6079426"/>
              <a:gd name="connsiteY5" fmla="*/ 6858000 h 6858000"/>
              <a:gd name="connsiteX6" fmla="*/ 1663136 w 6079426"/>
              <a:gd name="connsiteY6" fmla="*/ 6641025 h 6858000"/>
              <a:gd name="connsiteX7" fmla="*/ 1663136 w 6079426"/>
              <a:gd name="connsiteY7" fmla="*/ 5617275 h 6858000"/>
              <a:gd name="connsiteX8" fmla="*/ 1664039 w 6079426"/>
              <a:gd name="connsiteY8" fmla="*/ 5616538 h 6858000"/>
              <a:gd name="connsiteX9" fmla="*/ 1240725 w 6079426"/>
              <a:gd name="connsiteY9" fmla="*/ 5193224 h 6858000"/>
              <a:gd name="connsiteX10" fmla="*/ 1240725 w 6079426"/>
              <a:gd name="connsiteY10" fmla="*/ 4169474 h 6858000"/>
              <a:gd name="connsiteX11" fmla="*/ 1752599 w 6079426"/>
              <a:gd name="connsiteY11" fmla="*/ 3957449 h 6858000"/>
              <a:gd name="connsiteX12" fmla="*/ 2514600 w 6079426"/>
              <a:gd name="connsiteY12" fmla="*/ 0 h 6858000"/>
              <a:gd name="connsiteX13" fmla="*/ 4562099 w 6079426"/>
              <a:gd name="connsiteY13" fmla="*/ 0 h 6858000"/>
              <a:gd name="connsiteX14" fmla="*/ 5633538 w 6079426"/>
              <a:gd name="connsiteY14" fmla="*/ 1071439 h 6858000"/>
              <a:gd name="connsiteX15" fmla="*/ 5633538 w 6079426"/>
              <a:gd name="connsiteY15" fmla="*/ 2095188 h 6858000"/>
              <a:gd name="connsiteX16" fmla="*/ 4609789 w 6079426"/>
              <a:gd name="connsiteY16" fmla="*/ 2095188 h 6858000"/>
              <a:gd name="connsiteX17" fmla="*/ 368894 w 6079426"/>
              <a:gd name="connsiteY17" fmla="*/ 0 h 6858000"/>
              <a:gd name="connsiteX18" fmla="*/ 2416393 w 6079426"/>
              <a:gd name="connsiteY18" fmla="*/ 0 h 6858000"/>
              <a:gd name="connsiteX19" fmla="*/ 5382622 w 6079426"/>
              <a:gd name="connsiteY19" fmla="*/ 2966229 h 6858000"/>
              <a:gd name="connsiteX20" fmla="*/ 5382622 w 6079426"/>
              <a:gd name="connsiteY20" fmla="*/ 3989978 h 6858000"/>
              <a:gd name="connsiteX21" fmla="*/ 4358873 w 6079426"/>
              <a:gd name="connsiteY21" fmla="*/ 3989978 h 6858000"/>
              <a:gd name="connsiteX22" fmla="*/ 0 w 6079426"/>
              <a:gd name="connsiteY22" fmla="*/ 0 h 6858000"/>
              <a:gd name="connsiteX23" fmla="*/ 261749 w 6079426"/>
              <a:gd name="connsiteY23" fmla="*/ 0 h 6858000"/>
              <a:gd name="connsiteX24" fmla="*/ 5867401 w 6079426"/>
              <a:gd name="connsiteY24" fmla="*/ 5605651 h 6858000"/>
              <a:gd name="connsiteX25" fmla="*/ 5867401 w 6079426"/>
              <a:gd name="connsiteY25" fmla="*/ 6629401 h 6858000"/>
              <a:gd name="connsiteX26" fmla="*/ 4843651 w 6079426"/>
              <a:gd name="connsiteY26" fmla="*/ 6629401 h 6858000"/>
              <a:gd name="connsiteX27" fmla="*/ 1732302 w 6079426"/>
              <a:gd name="connsiteY27" fmla="*/ 3518051 h 6858000"/>
              <a:gd name="connsiteX28" fmla="*/ 1659416 w 6079426"/>
              <a:gd name="connsiteY28" fmla="*/ 3577587 h 6858000"/>
              <a:gd name="connsiteX29" fmla="*/ 749227 w 6079426"/>
              <a:gd name="connsiteY29" fmla="*/ 3484826 h 6858000"/>
              <a:gd name="connsiteX30" fmla="*/ 0 w 6079426"/>
              <a:gd name="connsiteY30" fmla="*/ 2735599 h 6858000"/>
              <a:gd name="connsiteX31" fmla="*/ 0 w 6079426"/>
              <a:gd name="connsiteY31" fmla="*/ 6881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079426" h="6858000">
                <a:moveTo>
                  <a:pt x="1752599" y="3957449"/>
                </a:moveTo>
                <a:cubicBezTo>
                  <a:pt x="1937861" y="3957449"/>
                  <a:pt x="2123124" y="4028124"/>
                  <a:pt x="2264474" y="4169474"/>
                </a:cubicBezTo>
                <a:lnTo>
                  <a:pt x="4953000" y="6858000"/>
                </a:lnTo>
                <a:lnTo>
                  <a:pt x="3927609" y="6858000"/>
                </a:lnTo>
                <a:lnTo>
                  <a:pt x="2905501" y="6858000"/>
                </a:lnTo>
                <a:lnTo>
                  <a:pt x="1880110" y="6858000"/>
                </a:lnTo>
                <a:lnTo>
                  <a:pt x="1663136" y="6641025"/>
                </a:lnTo>
                <a:cubicBezTo>
                  <a:pt x="1380434" y="6358324"/>
                  <a:pt x="1380434" y="5899976"/>
                  <a:pt x="1663136" y="5617275"/>
                </a:cubicBezTo>
                <a:lnTo>
                  <a:pt x="1664039" y="5616538"/>
                </a:lnTo>
                <a:lnTo>
                  <a:pt x="1240725" y="5193224"/>
                </a:lnTo>
                <a:cubicBezTo>
                  <a:pt x="958024" y="4910523"/>
                  <a:pt x="958024" y="4452175"/>
                  <a:pt x="1240725" y="4169474"/>
                </a:cubicBezTo>
                <a:cubicBezTo>
                  <a:pt x="1382075" y="4028124"/>
                  <a:pt x="1567337" y="3957449"/>
                  <a:pt x="1752599" y="3957449"/>
                </a:cubicBezTo>
                <a:close/>
                <a:moveTo>
                  <a:pt x="2514600" y="0"/>
                </a:moveTo>
                <a:lnTo>
                  <a:pt x="4562099" y="0"/>
                </a:lnTo>
                <a:lnTo>
                  <a:pt x="5633538" y="1071439"/>
                </a:lnTo>
                <a:cubicBezTo>
                  <a:pt x="5916239" y="1354140"/>
                  <a:pt x="5916239" y="1812488"/>
                  <a:pt x="5633538" y="2095188"/>
                </a:cubicBezTo>
                <a:cubicBezTo>
                  <a:pt x="5350838" y="2377889"/>
                  <a:pt x="4892490" y="2377889"/>
                  <a:pt x="4609789" y="2095188"/>
                </a:cubicBezTo>
                <a:close/>
                <a:moveTo>
                  <a:pt x="368894" y="0"/>
                </a:moveTo>
                <a:lnTo>
                  <a:pt x="2416393" y="0"/>
                </a:lnTo>
                <a:lnTo>
                  <a:pt x="5382622" y="2966229"/>
                </a:lnTo>
                <a:cubicBezTo>
                  <a:pt x="5665323" y="3248930"/>
                  <a:pt x="5665323" y="3707278"/>
                  <a:pt x="5382622" y="3989978"/>
                </a:cubicBezTo>
                <a:cubicBezTo>
                  <a:pt x="5099921" y="4272679"/>
                  <a:pt x="4641573" y="4272679"/>
                  <a:pt x="4358873" y="3989978"/>
                </a:cubicBezTo>
                <a:close/>
                <a:moveTo>
                  <a:pt x="0" y="0"/>
                </a:moveTo>
                <a:lnTo>
                  <a:pt x="261749" y="0"/>
                </a:lnTo>
                <a:lnTo>
                  <a:pt x="5867401" y="5605651"/>
                </a:lnTo>
                <a:cubicBezTo>
                  <a:pt x="6150101" y="5888352"/>
                  <a:pt x="6150101" y="6346700"/>
                  <a:pt x="5867401" y="6629401"/>
                </a:cubicBezTo>
                <a:cubicBezTo>
                  <a:pt x="5584700" y="6912101"/>
                  <a:pt x="5126352" y="6912101"/>
                  <a:pt x="4843651" y="6629401"/>
                </a:cubicBezTo>
                <a:lnTo>
                  <a:pt x="1732302" y="3518051"/>
                </a:lnTo>
                <a:lnTo>
                  <a:pt x="1659416" y="3577587"/>
                </a:lnTo>
                <a:cubicBezTo>
                  <a:pt x="1378433" y="3763110"/>
                  <a:pt x="996590" y="3732189"/>
                  <a:pt x="749227" y="3484826"/>
                </a:cubicBezTo>
                <a:lnTo>
                  <a:pt x="0" y="2735599"/>
                </a:lnTo>
                <a:lnTo>
                  <a:pt x="0" y="6881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0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26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PICTURE">
  <p:cSld name="ONE PICTUR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dt" idx="10"/>
          </p:nvPr>
        </p:nvSpPr>
        <p:spPr>
          <a:xfrm>
            <a:off x="4114800" y="4738688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ftr" idx="11"/>
          </p:nvPr>
        </p:nvSpPr>
        <p:spPr>
          <a:xfrm>
            <a:off x="628650" y="4738688"/>
            <a:ext cx="194071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6E8697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8515350" y="460336"/>
            <a:ext cx="6286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100"/>
            </a:lvl1pPr>
            <a:lvl2pPr marL="0" lvl="1" indent="0" algn="ctr">
              <a:spcBef>
                <a:spcPts val="0"/>
              </a:spcBef>
              <a:buNone/>
              <a:defRPr sz="1100"/>
            </a:lvl2pPr>
            <a:lvl3pPr marL="0" lvl="2" indent="0" algn="ctr">
              <a:spcBef>
                <a:spcPts val="0"/>
              </a:spcBef>
              <a:buNone/>
              <a:defRPr sz="1100"/>
            </a:lvl3pPr>
            <a:lvl4pPr marL="0" lvl="3" indent="0" algn="ctr">
              <a:spcBef>
                <a:spcPts val="0"/>
              </a:spcBef>
              <a:buNone/>
              <a:defRPr sz="1100"/>
            </a:lvl4pPr>
            <a:lvl5pPr marL="0" lvl="4" indent="0" algn="ctr">
              <a:spcBef>
                <a:spcPts val="0"/>
              </a:spcBef>
              <a:buNone/>
              <a:defRPr sz="1100"/>
            </a:lvl5pPr>
            <a:lvl6pPr marL="0" lvl="5" indent="0" algn="ctr">
              <a:spcBef>
                <a:spcPts val="0"/>
              </a:spcBef>
              <a:buNone/>
              <a:defRPr sz="1100"/>
            </a:lvl6pPr>
            <a:lvl7pPr marL="0" lvl="6" indent="0" algn="ctr">
              <a:spcBef>
                <a:spcPts val="0"/>
              </a:spcBef>
              <a:buNone/>
              <a:defRPr sz="1100"/>
            </a:lvl7pPr>
            <a:lvl8pPr marL="0" lvl="7" indent="0" algn="ctr">
              <a:spcBef>
                <a:spcPts val="0"/>
              </a:spcBef>
              <a:buNone/>
              <a:defRPr sz="1100"/>
            </a:lvl8pPr>
            <a:lvl9pPr marL="0" lvl="8" indent="0" algn="ctr">
              <a:spcBef>
                <a:spcPts val="0"/>
              </a:spcBef>
              <a:buNone/>
              <a:defRPr sz="11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57" name="Google Shape;57;p14"/>
          <p:cNvSpPr>
            <a:spLocks noGrp="1"/>
          </p:cNvSpPr>
          <p:nvPr>
            <p:ph type="pic" idx="2"/>
          </p:nvPr>
        </p:nvSpPr>
        <p:spPr>
          <a:xfrm>
            <a:off x="1057275" y="1200150"/>
            <a:ext cx="702945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F3F3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20570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7C5B-9BA0-F344-A05E-3E9670D72408}" type="datetime1">
              <a:rPr lang="de-DE"/>
              <a:t>20.09.2019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 b="1" spc="15">
              <a:solidFill>
                <a:schemeClr val="accent4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105945" y="1371600"/>
            <a:ext cx="932113" cy="1028700"/>
          </a:xfrm>
          <a:custGeom>
            <a:avLst/>
            <a:gdLst>
              <a:gd name="connsiteX0" fmla="*/ 621409 w 1242817"/>
              <a:gd name="connsiteY0" fmla="*/ 0 h 1371600"/>
              <a:gd name="connsiteX1" fmla="*/ 714980 w 1242817"/>
              <a:gd name="connsiteY1" fmla="*/ 25112 h 1371600"/>
              <a:gd name="connsiteX2" fmla="*/ 1151645 w 1242817"/>
              <a:gd name="connsiteY2" fmla="*/ 273842 h 1371600"/>
              <a:gd name="connsiteX3" fmla="*/ 1242817 w 1242817"/>
              <a:gd name="connsiteY3" fmla="*/ 436473 h 1371600"/>
              <a:gd name="connsiteX4" fmla="*/ 1242817 w 1242817"/>
              <a:gd name="connsiteY4" fmla="*/ 933932 h 1371600"/>
              <a:gd name="connsiteX5" fmla="*/ 1151645 w 1242817"/>
              <a:gd name="connsiteY5" fmla="*/ 1096563 h 1371600"/>
              <a:gd name="connsiteX6" fmla="*/ 714980 w 1242817"/>
              <a:gd name="connsiteY6" fmla="*/ 1350076 h 1371600"/>
              <a:gd name="connsiteX7" fmla="*/ 527838 w 1242817"/>
              <a:gd name="connsiteY7" fmla="*/ 1350076 h 1371600"/>
              <a:gd name="connsiteX8" fmla="*/ 91172 w 1242817"/>
              <a:gd name="connsiteY8" fmla="*/ 1096563 h 1371600"/>
              <a:gd name="connsiteX9" fmla="*/ 0 w 1242817"/>
              <a:gd name="connsiteY9" fmla="*/ 933932 h 1371600"/>
              <a:gd name="connsiteX10" fmla="*/ 0 w 1242817"/>
              <a:gd name="connsiteY10" fmla="*/ 436473 h 1371600"/>
              <a:gd name="connsiteX11" fmla="*/ 91172 w 1242817"/>
              <a:gd name="connsiteY11" fmla="*/ 273842 h 1371600"/>
              <a:gd name="connsiteX12" fmla="*/ 527838 w 1242817"/>
              <a:gd name="connsiteY12" fmla="*/ 25112 h 1371600"/>
              <a:gd name="connsiteX13" fmla="*/ 621409 w 1242817"/>
              <a:gd name="connsiteY13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42817" h="1371600">
                <a:moveTo>
                  <a:pt x="621409" y="0"/>
                </a:moveTo>
                <a:cubicBezTo>
                  <a:pt x="654998" y="0"/>
                  <a:pt x="688588" y="8370"/>
                  <a:pt x="714980" y="25112"/>
                </a:cubicBezTo>
                <a:cubicBezTo>
                  <a:pt x="1151645" y="273842"/>
                  <a:pt x="1151645" y="273842"/>
                  <a:pt x="1151645" y="273842"/>
                </a:cubicBezTo>
                <a:cubicBezTo>
                  <a:pt x="1199630" y="302542"/>
                  <a:pt x="1242817" y="374290"/>
                  <a:pt x="1242817" y="436473"/>
                </a:cubicBezTo>
                <a:cubicBezTo>
                  <a:pt x="1242817" y="933932"/>
                  <a:pt x="1242817" y="933932"/>
                  <a:pt x="1242817" y="933932"/>
                </a:cubicBezTo>
                <a:cubicBezTo>
                  <a:pt x="1242817" y="996115"/>
                  <a:pt x="1199630" y="1067864"/>
                  <a:pt x="1151645" y="1096563"/>
                </a:cubicBezTo>
                <a:cubicBezTo>
                  <a:pt x="714980" y="1350076"/>
                  <a:pt x="714980" y="1350076"/>
                  <a:pt x="714980" y="1350076"/>
                </a:cubicBezTo>
                <a:cubicBezTo>
                  <a:pt x="662197" y="1378775"/>
                  <a:pt x="580622" y="1378775"/>
                  <a:pt x="527838" y="1350076"/>
                </a:cubicBezTo>
                <a:cubicBezTo>
                  <a:pt x="91172" y="1096563"/>
                  <a:pt x="91172" y="1096563"/>
                  <a:pt x="91172" y="1096563"/>
                </a:cubicBezTo>
                <a:cubicBezTo>
                  <a:pt x="38388" y="1067864"/>
                  <a:pt x="0" y="996115"/>
                  <a:pt x="0" y="933932"/>
                </a:cubicBezTo>
                <a:lnTo>
                  <a:pt x="0" y="436473"/>
                </a:lnTo>
                <a:cubicBezTo>
                  <a:pt x="0" y="374290"/>
                  <a:pt x="38388" y="302542"/>
                  <a:pt x="91172" y="273842"/>
                </a:cubicBezTo>
                <a:cubicBezTo>
                  <a:pt x="527838" y="25112"/>
                  <a:pt x="527838" y="25112"/>
                  <a:pt x="527838" y="25112"/>
                </a:cubicBezTo>
                <a:cubicBezTo>
                  <a:pt x="554229" y="8370"/>
                  <a:pt x="587819" y="0"/>
                  <a:pt x="6214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238967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7C5B-9BA0-F344-A05E-3E9670D72408}" type="datetime1">
              <a:rPr lang="de-DE"/>
              <a:t>20.09.2019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 b="1" spc="15">
              <a:solidFill>
                <a:schemeClr val="accent4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1057275" y="1200150"/>
            <a:ext cx="7029450" cy="24003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2278612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7C5B-9BA0-F344-A05E-3E9670D72408}" type="datetime1">
              <a:rPr lang="de-DE"/>
              <a:t>20.09.2019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 b="1" spc="15">
              <a:solidFill>
                <a:schemeClr val="accent4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1458219" y="1028700"/>
            <a:ext cx="2751535" cy="275153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4934248" y="1028700"/>
            <a:ext cx="2751535" cy="275153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0144775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7C5B-9BA0-F344-A05E-3E9670D72408}" type="datetime1">
              <a:rPr lang="de-DE"/>
              <a:t>20.09.2019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 b="1" spc="15">
              <a:solidFill>
                <a:schemeClr val="accent4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1458218" y="628650"/>
            <a:ext cx="2971800" cy="36985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4713983" y="628650"/>
            <a:ext cx="2971800" cy="1657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4713983" y="2669817"/>
            <a:ext cx="2971800" cy="1657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9979308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7C5B-9BA0-F344-A05E-3E9670D72408}" type="datetime1">
              <a:rPr lang="de-DE"/>
              <a:t>20.09.2019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 b="1" spc="15">
              <a:solidFill>
                <a:schemeClr val="accent4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739675" y="734180"/>
            <a:ext cx="1718668" cy="34830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2720578" y="734180"/>
            <a:ext cx="1718668" cy="34830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4701481" y="734180"/>
            <a:ext cx="1718668" cy="34830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6682383" y="734180"/>
            <a:ext cx="1718668" cy="34830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684905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7C5B-9BA0-F344-A05E-3E9670D72408}" type="datetime1">
              <a:rPr lang="de-DE"/>
              <a:t>20.09.2019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 b="1" spc="15">
              <a:solidFill>
                <a:schemeClr val="accent4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739675" y="460337"/>
            <a:ext cx="1718668" cy="17186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2720578" y="460337"/>
            <a:ext cx="1718668" cy="17186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4701481" y="460337"/>
            <a:ext cx="1718668" cy="17186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6682383" y="460337"/>
            <a:ext cx="1718668" cy="17186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739675" y="2514600"/>
            <a:ext cx="1718668" cy="17186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 hasCustomPrompt="1"/>
          </p:nvPr>
        </p:nvSpPr>
        <p:spPr>
          <a:xfrm>
            <a:off x="2720577" y="2514600"/>
            <a:ext cx="1718668" cy="17186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9" hasCustomPrompt="1"/>
          </p:nvPr>
        </p:nvSpPr>
        <p:spPr>
          <a:xfrm>
            <a:off x="4701480" y="2514600"/>
            <a:ext cx="1718668" cy="17186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0" hasCustomPrompt="1"/>
          </p:nvPr>
        </p:nvSpPr>
        <p:spPr>
          <a:xfrm>
            <a:off x="6682383" y="2514600"/>
            <a:ext cx="1718668" cy="17186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94892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6C0115-13B1-441C-92AE-0E3F44B57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F24B27-0EAE-4B3F-9C41-2B175AD83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28CFE3-C817-4FDB-B777-4EB0917FD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20.09.2019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3CC1EE7-AD0E-4EEF-8971-654793B52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9C1030-DA2D-458B-8F27-A84AC6624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480351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7C5B-9BA0-F344-A05E-3E9670D72408}" type="datetime1">
              <a:rPr lang="de-DE"/>
              <a:t>20.09.2019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 b="1" spc="15">
              <a:solidFill>
                <a:schemeClr val="accent4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1376285" y="460337"/>
            <a:ext cx="1718668" cy="10287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3715008" y="460337"/>
            <a:ext cx="1718668" cy="10287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6053733" y="460337"/>
            <a:ext cx="1718668" cy="10287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1376285" y="1828800"/>
            <a:ext cx="1718668" cy="10287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 hasCustomPrompt="1"/>
          </p:nvPr>
        </p:nvSpPr>
        <p:spPr>
          <a:xfrm>
            <a:off x="3715008" y="1828800"/>
            <a:ext cx="1718668" cy="10287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9" hasCustomPrompt="1"/>
          </p:nvPr>
        </p:nvSpPr>
        <p:spPr>
          <a:xfrm>
            <a:off x="6053733" y="1828800"/>
            <a:ext cx="1718668" cy="10287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 hasCustomPrompt="1"/>
          </p:nvPr>
        </p:nvSpPr>
        <p:spPr>
          <a:xfrm>
            <a:off x="1376285" y="3314700"/>
            <a:ext cx="1718668" cy="10287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 hasCustomPrompt="1"/>
          </p:nvPr>
        </p:nvSpPr>
        <p:spPr>
          <a:xfrm>
            <a:off x="3715008" y="3314700"/>
            <a:ext cx="1718668" cy="10287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 hasCustomPrompt="1"/>
          </p:nvPr>
        </p:nvSpPr>
        <p:spPr>
          <a:xfrm>
            <a:off x="6053733" y="3314700"/>
            <a:ext cx="1718668" cy="10287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3647416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7A57-BE9A-414E-A3BE-AA513B1EAF5B}" type="datetime1">
              <a:rPr lang="de-DE"/>
              <a:t>20.09.2019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76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EBC163-BCAD-4421-B3D9-1C24DE9A3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7133ECF-917A-4392-A696-1DB184216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CA2386-CA3E-426C-948A-B98150B11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20.09.2019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C97E33-D88D-4347-B09D-06F4BD316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B2AE93-5BE7-4713-AB03-543DEB377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49673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31B18C-37BF-4785-9C24-566088371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3D3E93-9C4D-4F3C-8AF0-8F38CD7E69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7AC505D-20CA-434E-A339-64C02B5B97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60E56FE-F4F3-4233-BD20-A51CECA08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20.09.2019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45DAEC3-0F3C-45F2-9A3A-DB5E252A1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CB6934-17A5-4080-87A5-C134013A4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4789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957F3F-81F3-4EAE-A387-4818A29BE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0CEB85-0066-42B0-81E7-3BFF7617B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3830321-7861-4AC7-B9EC-E425EE381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28120A1-D767-40BE-9360-10A93D4537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B4C836D-1836-4C66-89D1-059B8F5A0F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9BB22FE-D876-4435-A367-106F0370E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20.09.2019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013D3EA-661B-4A2A-B1EC-49FADAF96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030D591-DF07-4E46-89AB-AC14D8187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5851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50D27-7D08-4DEA-A573-893983907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6E47CC5-9A55-40DE-A5A4-64A3745CD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20.09.2019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9AFFACA-FC44-44E2-9635-18929EFBF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903BE64-E5D0-4BAF-A9C6-23A3A1EA7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72067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613EA79-20BD-4187-9A34-235639861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20.09.2019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D150F2A-75BB-40BF-9B22-787A9455F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27CAD2-45C7-4346-ABFE-A8144DC3B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61638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615A47-BA69-4373-BF27-EA50A9ECD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7AC098-DB9B-425B-B5EA-96E296754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10F082C-D18C-4FB2-981C-D48BF4BDE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9B9F79-A890-40F5-80CA-B51EB6CF5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20.09.2019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90ED4A-573C-421A-9D7B-CAC6BF896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88AAB9C-A26B-46ED-8FDA-F9577F864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90916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4FE280-55A2-45B1-B729-FFDEA0C48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58C1D1C-15A8-4F0A-A2C2-ED55B489F6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0C1BBF7-CFA7-4781-9E56-E0B65D529D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C3A9630-CAA8-4DF4-9D54-31CBD0E61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20.09.2019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B2D578D-9AD1-4845-9778-12099B151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14A5C0E-9F8E-4D95-97AB-388BA2D48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51859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B2628A5-4B2B-4E3C-9E75-FD70FD601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EFF953-79B0-4F0B-8A08-8427F9EA1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F77EF0-94F0-4097-9F70-B757B12920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AB701-DE71-6347-96F8-01FFB614C520}" type="datetime1">
              <a:rPr lang="de-DE" smtClean="0"/>
              <a:t>20.09.2019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43A6CC-37F5-41D8-8144-05426BCE65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40985B-E332-4E23-AEB7-B3615B559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E69C487D-8D0D-4865-B357-2EB50919396B}"/>
              </a:ext>
            </a:extLst>
          </p:cNvPr>
          <p:cNvSpPr/>
          <p:nvPr userDrawn="1"/>
        </p:nvSpPr>
        <p:spPr>
          <a:xfrm flipV="1">
            <a:off x="8515350" y="452303"/>
            <a:ext cx="628650" cy="289915"/>
          </a:xfrm>
          <a:custGeom>
            <a:avLst/>
            <a:gdLst>
              <a:gd name="connsiteX0" fmla="*/ 193278 w 838200"/>
              <a:gd name="connsiteY0" fmla="*/ 386553 h 386553"/>
              <a:gd name="connsiteX1" fmla="*/ 838200 w 838200"/>
              <a:gd name="connsiteY1" fmla="*/ 386553 h 386553"/>
              <a:gd name="connsiteX2" fmla="*/ 838200 w 838200"/>
              <a:gd name="connsiteY2" fmla="*/ 0 h 386553"/>
              <a:gd name="connsiteX3" fmla="*/ 193276 w 838200"/>
              <a:gd name="connsiteY3" fmla="*/ 0 h 386553"/>
              <a:gd name="connsiteX4" fmla="*/ 3927 w 838200"/>
              <a:gd name="connsiteY4" fmla="*/ 154325 h 386553"/>
              <a:gd name="connsiteX5" fmla="*/ 0 w 838200"/>
              <a:gd name="connsiteY5" fmla="*/ 193277 h 386553"/>
              <a:gd name="connsiteX6" fmla="*/ 3927 w 838200"/>
              <a:gd name="connsiteY6" fmla="*/ 232228 h 386553"/>
              <a:gd name="connsiteX7" fmla="*/ 193278 w 838200"/>
              <a:gd name="connsiteY7" fmla="*/ 386553 h 38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8200" h="386553">
                <a:moveTo>
                  <a:pt x="193278" y="386553"/>
                </a:moveTo>
                <a:lnTo>
                  <a:pt x="838200" y="386553"/>
                </a:lnTo>
                <a:lnTo>
                  <a:pt x="838200" y="0"/>
                </a:lnTo>
                <a:lnTo>
                  <a:pt x="193276" y="0"/>
                </a:lnTo>
                <a:cubicBezTo>
                  <a:pt x="99875" y="0"/>
                  <a:pt x="21949" y="66252"/>
                  <a:pt x="3927" y="154325"/>
                </a:cubicBezTo>
                <a:lnTo>
                  <a:pt x="0" y="193277"/>
                </a:lnTo>
                <a:lnTo>
                  <a:pt x="3927" y="232228"/>
                </a:lnTo>
                <a:cubicBezTo>
                  <a:pt x="21949" y="320301"/>
                  <a:pt x="99877" y="386553"/>
                  <a:pt x="193278" y="386553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514711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663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0" y="0"/>
            <a:ext cx="4559570" cy="5143500"/>
          </a:xfrm>
          <a:custGeom>
            <a:avLst/>
            <a:gdLst>
              <a:gd name="connsiteX0" fmla="*/ 1752599 w 6079426"/>
              <a:gd name="connsiteY0" fmla="*/ 3957449 h 6858000"/>
              <a:gd name="connsiteX1" fmla="*/ 2264474 w 6079426"/>
              <a:gd name="connsiteY1" fmla="*/ 4169474 h 6858000"/>
              <a:gd name="connsiteX2" fmla="*/ 4953000 w 6079426"/>
              <a:gd name="connsiteY2" fmla="*/ 6858000 h 6858000"/>
              <a:gd name="connsiteX3" fmla="*/ 3927609 w 6079426"/>
              <a:gd name="connsiteY3" fmla="*/ 6858000 h 6858000"/>
              <a:gd name="connsiteX4" fmla="*/ 2905501 w 6079426"/>
              <a:gd name="connsiteY4" fmla="*/ 6858000 h 6858000"/>
              <a:gd name="connsiteX5" fmla="*/ 1880110 w 6079426"/>
              <a:gd name="connsiteY5" fmla="*/ 6858000 h 6858000"/>
              <a:gd name="connsiteX6" fmla="*/ 1663136 w 6079426"/>
              <a:gd name="connsiteY6" fmla="*/ 6641025 h 6858000"/>
              <a:gd name="connsiteX7" fmla="*/ 1663136 w 6079426"/>
              <a:gd name="connsiteY7" fmla="*/ 5617275 h 6858000"/>
              <a:gd name="connsiteX8" fmla="*/ 1664039 w 6079426"/>
              <a:gd name="connsiteY8" fmla="*/ 5616538 h 6858000"/>
              <a:gd name="connsiteX9" fmla="*/ 1240725 w 6079426"/>
              <a:gd name="connsiteY9" fmla="*/ 5193224 h 6858000"/>
              <a:gd name="connsiteX10" fmla="*/ 1240725 w 6079426"/>
              <a:gd name="connsiteY10" fmla="*/ 4169474 h 6858000"/>
              <a:gd name="connsiteX11" fmla="*/ 1752599 w 6079426"/>
              <a:gd name="connsiteY11" fmla="*/ 3957449 h 6858000"/>
              <a:gd name="connsiteX12" fmla="*/ 2514600 w 6079426"/>
              <a:gd name="connsiteY12" fmla="*/ 0 h 6858000"/>
              <a:gd name="connsiteX13" fmla="*/ 4562099 w 6079426"/>
              <a:gd name="connsiteY13" fmla="*/ 0 h 6858000"/>
              <a:gd name="connsiteX14" fmla="*/ 5633538 w 6079426"/>
              <a:gd name="connsiteY14" fmla="*/ 1071439 h 6858000"/>
              <a:gd name="connsiteX15" fmla="*/ 5633538 w 6079426"/>
              <a:gd name="connsiteY15" fmla="*/ 2095188 h 6858000"/>
              <a:gd name="connsiteX16" fmla="*/ 4609789 w 6079426"/>
              <a:gd name="connsiteY16" fmla="*/ 2095188 h 6858000"/>
              <a:gd name="connsiteX17" fmla="*/ 368894 w 6079426"/>
              <a:gd name="connsiteY17" fmla="*/ 0 h 6858000"/>
              <a:gd name="connsiteX18" fmla="*/ 2416393 w 6079426"/>
              <a:gd name="connsiteY18" fmla="*/ 0 h 6858000"/>
              <a:gd name="connsiteX19" fmla="*/ 5382622 w 6079426"/>
              <a:gd name="connsiteY19" fmla="*/ 2966229 h 6858000"/>
              <a:gd name="connsiteX20" fmla="*/ 5382622 w 6079426"/>
              <a:gd name="connsiteY20" fmla="*/ 3989978 h 6858000"/>
              <a:gd name="connsiteX21" fmla="*/ 4358873 w 6079426"/>
              <a:gd name="connsiteY21" fmla="*/ 3989978 h 6858000"/>
              <a:gd name="connsiteX22" fmla="*/ 0 w 6079426"/>
              <a:gd name="connsiteY22" fmla="*/ 0 h 6858000"/>
              <a:gd name="connsiteX23" fmla="*/ 261749 w 6079426"/>
              <a:gd name="connsiteY23" fmla="*/ 0 h 6858000"/>
              <a:gd name="connsiteX24" fmla="*/ 5867401 w 6079426"/>
              <a:gd name="connsiteY24" fmla="*/ 5605651 h 6858000"/>
              <a:gd name="connsiteX25" fmla="*/ 5867401 w 6079426"/>
              <a:gd name="connsiteY25" fmla="*/ 6629401 h 6858000"/>
              <a:gd name="connsiteX26" fmla="*/ 4843651 w 6079426"/>
              <a:gd name="connsiteY26" fmla="*/ 6629401 h 6858000"/>
              <a:gd name="connsiteX27" fmla="*/ 1732302 w 6079426"/>
              <a:gd name="connsiteY27" fmla="*/ 3518051 h 6858000"/>
              <a:gd name="connsiteX28" fmla="*/ 1659416 w 6079426"/>
              <a:gd name="connsiteY28" fmla="*/ 3577587 h 6858000"/>
              <a:gd name="connsiteX29" fmla="*/ 749227 w 6079426"/>
              <a:gd name="connsiteY29" fmla="*/ 3484826 h 6858000"/>
              <a:gd name="connsiteX30" fmla="*/ 0 w 6079426"/>
              <a:gd name="connsiteY30" fmla="*/ 2735599 h 6858000"/>
              <a:gd name="connsiteX31" fmla="*/ 0 w 6079426"/>
              <a:gd name="connsiteY31" fmla="*/ 688100 h 6858000"/>
              <a:gd name="connsiteX32" fmla="*/ 0 w 6079426"/>
              <a:gd name="connsiteY32" fmla="*/ 6881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079426" h="6858000">
                <a:moveTo>
                  <a:pt x="1752599" y="3957449"/>
                </a:moveTo>
                <a:cubicBezTo>
                  <a:pt x="1937861" y="3957449"/>
                  <a:pt x="2123124" y="4028124"/>
                  <a:pt x="2264474" y="4169474"/>
                </a:cubicBezTo>
                <a:lnTo>
                  <a:pt x="4953000" y="6858000"/>
                </a:lnTo>
                <a:lnTo>
                  <a:pt x="3927609" y="6858000"/>
                </a:lnTo>
                <a:lnTo>
                  <a:pt x="2905501" y="6858000"/>
                </a:lnTo>
                <a:lnTo>
                  <a:pt x="1880110" y="6858000"/>
                </a:lnTo>
                <a:lnTo>
                  <a:pt x="1663136" y="6641025"/>
                </a:lnTo>
                <a:cubicBezTo>
                  <a:pt x="1380434" y="6358324"/>
                  <a:pt x="1380434" y="5899976"/>
                  <a:pt x="1663136" y="5617275"/>
                </a:cubicBezTo>
                <a:lnTo>
                  <a:pt x="1664039" y="5616538"/>
                </a:lnTo>
                <a:lnTo>
                  <a:pt x="1240725" y="5193224"/>
                </a:lnTo>
                <a:cubicBezTo>
                  <a:pt x="958024" y="4910523"/>
                  <a:pt x="958024" y="4452175"/>
                  <a:pt x="1240725" y="4169474"/>
                </a:cubicBezTo>
                <a:cubicBezTo>
                  <a:pt x="1382075" y="4028124"/>
                  <a:pt x="1567337" y="3957449"/>
                  <a:pt x="1752599" y="3957449"/>
                </a:cubicBezTo>
                <a:close/>
                <a:moveTo>
                  <a:pt x="2514600" y="0"/>
                </a:moveTo>
                <a:lnTo>
                  <a:pt x="4562099" y="0"/>
                </a:lnTo>
                <a:lnTo>
                  <a:pt x="5633538" y="1071439"/>
                </a:lnTo>
                <a:cubicBezTo>
                  <a:pt x="5916239" y="1354140"/>
                  <a:pt x="5916239" y="1812488"/>
                  <a:pt x="5633538" y="2095188"/>
                </a:cubicBezTo>
                <a:cubicBezTo>
                  <a:pt x="5350838" y="2377889"/>
                  <a:pt x="4892490" y="2377889"/>
                  <a:pt x="4609789" y="2095188"/>
                </a:cubicBezTo>
                <a:close/>
                <a:moveTo>
                  <a:pt x="368894" y="0"/>
                </a:moveTo>
                <a:lnTo>
                  <a:pt x="2416393" y="0"/>
                </a:lnTo>
                <a:lnTo>
                  <a:pt x="5382622" y="2966229"/>
                </a:lnTo>
                <a:cubicBezTo>
                  <a:pt x="5665323" y="3248930"/>
                  <a:pt x="5665323" y="3707278"/>
                  <a:pt x="5382622" y="3989978"/>
                </a:cubicBezTo>
                <a:cubicBezTo>
                  <a:pt x="5099921" y="4272679"/>
                  <a:pt x="4641573" y="4272679"/>
                  <a:pt x="4358873" y="3989978"/>
                </a:cubicBezTo>
                <a:close/>
                <a:moveTo>
                  <a:pt x="0" y="0"/>
                </a:moveTo>
                <a:lnTo>
                  <a:pt x="261749" y="0"/>
                </a:lnTo>
                <a:lnTo>
                  <a:pt x="5867401" y="5605651"/>
                </a:lnTo>
                <a:cubicBezTo>
                  <a:pt x="6150101" y="5888352"/>
                  <a:pt x="6150101" y="6346700"/>
                  <a:pt x="5867401" y="6629401"/>
                </a:cubicBezTo>
                <a:cubicBezTo>
                  <a:pt x="5584700" y="6912101"/>
                  <a:pt x="5126352" y="6912101"/>
                  <a:pt x="4843651" y="6629401"/>
                </a:cubicBezTo>
                <a:lnTo>
                  <a:pt x="1732302" y="3518051"/>
                </a:lnTo>
                <a:lnTo>
                  <a:pt x="1659416" y="3577587"/>
                </a:lnTo>
                <a:cubicBezTo>
                  <a:pt x="1378433" y="3763110"/>
                  <a:pt x="996590" y="3732189"/>
                  <a:pt x="749227" y="3484826"/>
                </a:cubicBezTo>
                <a:lnTo>
                  <a:pt x="0" y="2735599"/>
                </a:lnTo>
                <a:lnTo>
                  <a:pt x="0" y="688100"/>
                </a:lnTo>
                <a:lnTo>
                  <a:pt x="0" y="6881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FFFFF"/>
              </a:solidFill>
              <a:latin typeface="La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72051" y="2571751"/>
            <a:ext cx="4096322" cy="106298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685800">
              <a:lnSpc>
                <a:spcPct val="110000"/>
              </a:lnSpc>
              <a:buClrTx/>
            </a:pPr>
            <a:r>
              <a:rPr lang="en-US" sz="3000" dirty="0">
                <a:latin typeface="Lato"/>
              </a:rPr>
              <a:t>Der BatchNormalization Layer</a:t>
            </a:r>
            <a:endParaRPr lang="en-US" sz="3000" kern="1200" spc="15" dirty="0">
              <a:solidFill>
                <a:srgbClr val="000000">
                  <a:lumMod val="85000"/>
                  <a:lumOff val="15000"/>
                </a:srgb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8427235" y="2"/>
            <a:ext cx="716765" cy="349601"/>
          </a:xfrm>
          <a:custGeom>
            <a:avLst/>
            <a:gdLst>
              <a:gd name="connsiteX0" fmla="*/ 0 w 955686"/>
              <a:gd name="connsiteY0" fmla="*/ 0 h 466135"/>
              <a:gd name="connsiteX1" fmla="*/ 955686 w 955686"/>
              <a:gd name="connsiteY1" fmla="*/ 0 h 466135"/>
              <a:gd name="connsiteX2" fmla="*/ 955686 w 955686"/>
              <a:gd name="connsiteY2" fmla="*/ 294646 h 466135"/>
              <a:gd name="connsiteX3" fmla="*/ 910395 w 955686"/>
              <a:gd name="connsiteY3" fmla="*/ 350093 h 466135"/>
              <a:gd name="connsiteX4" fmla="*/ 350093 w 955686"/>
              <a:gd name="connsiteY4" fmla="*/ 350093 h 466135"/>
              <a:gd name="connsiteX5" fmla="*/ 0 w 955686"/>
              <a:gd name="connsiteY5" fmla="*/ 0 h 46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5686" h="466135">
                <a:moveTo>
                  <a:pt x="0" y="0"/>
                </a:moveTo>
                <a:lnTo>
                  <a:pt x="955686" y="0"/>
                </a:lnTo>
                <a:lnTo>
                  <a:pt x="955686" y="294646"/>
                </a:lnTo>
                <a:lnTo>
                  <a:pt x="910395" y="350093"/>
                </a:lnTo>
                <a:cubicBezTo>
                  <a:pt x="755672" y="504816"/>
                  <a:pt x="504816" y="504816"/>
                  <a:pt x="350093" y="350093"/>
                </a:cubicBez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FFFFF"/>
              </a:solidFill>
              <a:latin typeface="Lato"/>
            </a:endParaRPr>
          </a:p>
        </p:txBody>
      </p:sp>
      <p:sp>
        <p:nvSpPr>
          <p:cNvPr id="46" name="Freeform 45"/>
          <p:cNvSpPr/>
          <p:nvPr/>
        </p:nvSpPr>
        <p:spPr>
          <a:xfrm>
            <a:off x="7542804" y="0"/>
            <a:ext cx="1601196" cy="1601196"/>
          </a:xfrm>
          <a:custGeom>
            <a:avLst/>
            <a:gdLst>
              <a:gd name="connsiteX0" fmla="*/ 0 w 2134928"/>
              <a:gd name="connsiteY0" fmla="*/ 0 h 2134928"/>
              <a:gd name="connsiteX1" fmla="*/ 1120604 w 2134928"/>
              <a:gd name="connsiteY1" fmla="*/ 0 h 2134928"/>
              <a:gd name="connsiteX2" fmla="*/ 2134928 w 2134928"/>
              <a:gd name="connsiteY2" fmla="*/ 1014324 h 2134928"/>
              <a:gd name="connsiteX3" fmla="*/ 2134928 w 2134928"/>
              <a:gd name="connsiteY3" fmla="*/ 2134928 h 2134928"/>
              <a:gd name="connsiteX4" fmla="*/ 0 w 2134928"/>
              <a:gd name="connsiteY4" fmla="*/ 0 h 2134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928" h="2134928">
                <a:moveTo>
                  <a:pt x="0" y="0"/>
                </a:moveTo>
                <a:lnTo>
                  <a:pt x="1120604" y="0"/>
                </a:lnTo>
                <a:lnTo>
                  <a:pt x="2134928" y="1014324"/>
                </a:lnTo>
                <a:lnTo>
                  <a:pt x="2134928" y="21349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FFFFF"/>
              </a:solidFill>
              <a:latin typeface="Lato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7152913" y="1"/>
            <a:ext cx="1292689" cy="872462"/>
          </a:xfrm>
          <a:custGeom>
            <a:avLst/>
            <a:gdLst>
              <a:gd name="connsiteX0" fmla="*/ 0 w 1723585"/>
              <a:gd name="connsiteY0" fmla="*/ 0 h 1163283"/>
              <a:gd name="connsiteX1" fmla="*/ 1120604 w 1723585"/>
              <a:gd name="connsiteY1" fmla="*/ 0 h 1163283"/>
              <a:gd name="connsiteX2" fmla="*/ 1607543 w 1723585"/>
              <a:gd name="connsiteY2" fmla="*/ 486939 h 1163283"/>
              <a:gd name="connsiteX3" fmla="*/ 1607543 w 1723585"/>
              <a:gd name="connsiteY3" fmla="*/ 1047241 h 1163283"/>
              <a:gd name="connsiteX4" fmla="*/ 1047241 w 1723585"/>
              <a:gd name="connsiteY4" fmla="*/ 1047241 h 1163283"/>
              <a:gd name="connsiteX5" fmla="*/ 0 w 1723585"/>
              <a:gd name="connsiteY5" fmla="*/ 0 h 1163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3585" h="1163283">
                <a:moveTo>
                  <a:pt x="0" y="0"/>
                </a:moveTo>
                <a:lnTo>
                  <a:pt x="1120604" y="0"/>
                </a:lnTo>
                <a:lnTo>
                  <a:pt x="1607543" y="486939"/>
                </a:lnTo>
                <a:cubicBezTo>
                  <a:pt x="1762266" y="641662"/>
                  <a:pt x="1762266" y="892518"/>
                  <a:pt x="1607543" y="1047241"/>
                </a:cubicBezTo>
                <a:cubicBezTo>
                  <a:pt x="1452820" y="1201964"/>
                  <a:pt x="1201964" y="1201964"/>
                  <a:pt x="1047241" y="1047241"/>
                </a:cubicBez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FFFFF"/>
              </a:solidFill>
              <a:latin typeface="Lato"/>
            </a:endParaRPr>
          </a:p>
        </p:txBody>
      </p:sp>
      <p:pic>
        <p:nvPicPr>
          <p:cNvPr id="5" name="Bildplatzhalt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3" r="20453"/>
          <a:stretch>
            <a:fillRect/>
          </a:stretch>
        </p:blipFill>
        <p:spPr/>
      </p:pic>
      <p:sp>
        <p:nvSpPr>
          <p:cNvPr id="11" name="Title 15"/>
          <p:cNvSpPr txBox="1">
            <a:spLocks/>
          </p:cNvSpPr>
          <p:nvPr/>
        </p:nvSpPr>
        <p:spPr>
          <a:xfrm>
            <a:off x="6083378" y="1503211"/>
            <a:ext cx="2711836" cy="339806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defTabSz="685800">
              <a:buClrTx/>
            </a:pPr>
            <a:r>
              <a:rPr lang="de-DE" sz="2400" spc="15" dirty="0">
                <a:solidFill>
                  <a:srgbClr val="000000">
                    <a:lumMod val="85000"/>
                    <a:lumOff val="15000"/>
                  </a:srgbClr>
                </a:solidFill>
              </a:rPr>
              <a:t> Saif Al-Dilaimi</a:t>
            </a:r>
            <a:endParaRPr lang="en-US" sz="2400" b="1" dirty="0">
              <a:solidFill>
                <a:srgbClr val="000000">
                  <a:lumMod val="85000"/>
                  <a:lumOff val="15000"/>
                </a:srgb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2" name="TextBox 41"/>
          <p:cNvSpPr txBox="1"/>
          <p:nvPr/>
        </p:nvSpPr>
        <p:spPr>
          <a:xfrm>
            <a:off x="6162405" y="1788612"/>
            <a:ext cx="1267096" cy="24673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685800">
              <a:lnSpc>
                <a:spcPct val="125000"/>
              </a:lnSpc>
              <a:buClrTx/>
            </a:pPr>
            <a:r>
              <a:rPr lang="en-US" sz="9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Software </a:t>
            </a:r>
            <a:r>
              <a:rPr lang="en-US" sz="900" kern="1200" spc="15" dirty="0" err="1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Entwickler</a:t>
            </a:r>
            <a:endParaRPr lang="en-US" sz="900" kern="1200" spc="15" dirty="0">
              <a:solidFill>
                <a:srgbClr val="000000">
                  <a:lumMod val="50000"/>
                  <a:lumOff val="50000"/>
                </a:srgbClr>
              </a:solidFill>
              <a:latin typeface="Lato"/>
              <a:ea typeface="+mn-ea"/>
              <a:cs typeface="+mn-cs"/>
            </a:endParaRPr>
          </a:p>
        </p:txBody>
      </p:sp>
      <p:sp>
        <p:nvSpPr>
          <p:cNvPr id="14" name="TextBox 41"/>
          <p:cNvSpPr txBox="1"/>
          <p:nvPr/>
        </p:nvSpPr>
        <p:spPr>
          <a:xfrm>
            <a:off x="6162405" y="1986476"/>
            <a:ext cx="1895746" cy="24673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685800">
              <a:lnSpc>
                <a:spcPct val="125000"/>
              </a:lnSpc>
              <a:buClrTx/>
            </a:pPr>
            <a:r>
              <a:rPr lang="en-US" sz="9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saif.aldilaimi@icloud.com</a:t>
            </a:r>
          </a:p>
        </p:txBody>
      </p:sp>
      <p:pic>
        <p:nvPicPr>
          <p:cNvPr id="13" name="Bildplatzhalter 2"/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652" y="1371600"/>
            <a:ext cx="874780" cy="1028700"/>
          </a:xfrm>
          <a:custGeom>
            <a:avLst/>
            <a:gdLst>
              <a:gd name="connsiteX0" fmla="*/ 621409 w 1242817"/>
              <a:gd name="connsiteY0" fmla="*/ 0 h 1371600"/>
              <a:gd name="connsiteX1" fmla="*/ 714980 w 1242817"/>
              <a:gd name="connsiteY1" fmla="*/ 25112 h 1371600"/>
              <a:gd name="connsiteX2" fmla="*/ 1151645 w 1242817"/>
              <a:gd name="connsiteY2" fmla="*/ 273842 h 1371600"/>
              <a:gd name="connsiteX3" fmla="*/ 1242817 w 1242817"/>
              <a:gd name="connsiteY3" fmla="*/ 436473 h 1371600"/>
              <a:gd name="connsiteX4" fmla="*/ 1242817 w 1242817"/>
              <a:gd name="connsiteY4" fmla="*/ 933932 h 1371600"/>
              <a:gd name="connsiteX5" fmla="*/ 1151645 w 1242817"/>
              <a:gd name="connsiteY5" fmla="*/ 1096563 h 1371600"/>
              <a:gd name="connsiteX6" fmla="*/ 714980 w 1242817"/>
              <a:gd name="connsiteY6" fmla="*/ 1350076 h 1371600"/>
              <a:gd name="connsiteX7" fmla="*/ 527838 w 1242817"/>
              <a:gd name="connsiteY7" fmla="*/ 1350076 h 1371600"/>
              <a:gd name="connsiteX8" fmla="*/ 91172 w 1242817"/>
              <a:gd name="connsiteY8" fmla="*/ 1096563 h 1371600"/>
              <a:gd name="connsiteX9" fmla="*/ 0 w 1242817"/>
              <a:gd name="connsiteY9" fmla="*/ 933932 h 1371600"/>
              <a:gd name="connsiteX10" fmla="*/ 0 w 1242817"/>
              <a:gd name="connsiteY10" fmla="*/ 436473 h 1371600"/>
              <a:gd name="connsiteX11" fmla="*/ 91172 w 1242817"/>
              <a:gd name="connsiteY11" fmla="*/ 273842 h 1371600"/>
              <a:gd name="connsiteX12" fmla="*/ 527838 w 1242817"/>
              <a:gd name="connsiteY12" fmla="*/ 25112 h 1371600"/>
              <a:gd name="connsiteX13" fmla="*/ 621409 w 1242817"/>
              <a:gd name="connsiteY13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42817" h="1371600">
                <a:moveTo>
                  <a:pt x="621409" y="0"/>
                </a:moveTo>
                <a:cubicBezTo>
                  <a:pt x="654998" y="0"/>
                  <a:pt x="688588" y="8370"/>
                  <a:pt x="714980" y="25112"/>
                </a:cubicBezTo>
                <a:cubicBezTo>
                  <a:pt x="1151645" y="273842"/>
                  <a:pt x="1151645" y="273842"/>
                  <a:pt x="1151645" y="273842"/>
                </a:cubicBezTo>
                <a:cubicBezTo>
                  <a:pt x="1199630" y="302542"/>
                  <a:pt x="1242817" y="374290"/>
                  <a:pt x="1242817" y="436473"/>
                </a:cubicBezTo>
                <a:cubicBezTo>
                  <a:pt x="1242817" y="933932"/>
                  <a:pt x="1242817" y="933932"/>
                  <a:pt x="1242817" y="933932"/>
                </a:cubicBezTo>
                <a:cubicBezTo>
                  <a:pt x="1242817" y="996115"/>
                  <a:pt x="1199630" y="1067864"/>
                  <a:pt x="1151645" y="1096563"/>
                </a:cubicBezTo>
                <a:cubicBezTo>
                  <a:pt x="714980" y="1350076"/>
                  <a:pt x="714980" y="1350076"/>
                  <a:pt x="714980" y="1350076"/>
                </a:cubicBezTo>
                <a:cubicBezTo>
                  <a:pt x="662197" y="1378775"/>
                  <a:pt x="580622" y="1378775"/>
                  <a:pt x="527838" y="1350076"/>
                </a:cubicBezTo>
                <a:cubicBezTo>
                  <a:pt x="91172" y="1096563"/>
                  <a:pt x="91172" y="1096563"/>
                  <a:pt x="91172" y="1096563"/>
                </a:cubicBezTo>
                <a:cubicBezTo>
                  <a:pt x="38388" y="1067864"/>
                  <a:pt x="0" y="996115"/>
                  <a:pt x="0" y="933932"/>
                </a:cubicBezTo>
                <a:lnTo>
                  <a:pt x="0" y="436473"/>
                </a:lnTo>
                <a:cubicBezTo>
                  <a:pt x="0" y="374290"/>
                  <a:pt x="38388" y="302542"/>
                  <a:pt x="91172" y="273842"/>
                </a:cubicBezTo>
                <a:cubicBezTo>
                  <a:pt x="527838" y="25112"/>
                  <a:pt x="527838" y="25112"/>
                  <a:pt x="527838" y="25112"/>
                </a:cubicBezTo>
                <a:cubicBezTo>
                  <a:pt x="554229" y="8370"/>
                  <a:pt x="587819" y="0"/>
                  <a:pt x="621409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833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0" y="0"/>
            <a:ext cx="4559570" cy="5143500"/>
          </a:xfrm>
          <a:custGeom>
            <a:avLst/>
            <a:gdLst>
              <a:gd name="connsiteX0" fmla="*/ 1752599 w 6079426"/>
              <a:gd name="connsiteY0" fmla="*/ 3957449 h 6858000"/>
              <a:gd name="connsiteX1" fmla="*/ 2264474 w 6079426"/>
              <a:gd name="connsiteY1" fmla="*/ 4169474 h 6858000"/>
              <a:gd name="connsiteX2" fmla="*/ 4953000 w 6079426"/>
              <a:gd name="connsiteY2" fmla="*/ 6858000 h 6858000"/>
              <a:gd name="connsiteX3" fmla="*/ 3927609 w 6079426"/>
              <a:gd name="connsiteY3" fmla="*/ 6858000 h 6858000"/>
              <a:gd name="connsiteX4" fmla="*/ 2905501 w 6079426"/>
              <a:gd name="connsiteY4" fmla="*/ 6858000 h 6858000"/>
              <a:gd name="connsiteX5" fmla="*/ 1880110 w 6079426"/>
              <a:gd name="connsiteY5" fmla="*/ 6858000 h 6858000"/>
              <a:gd name="connsiteX6" fmla="*/ 1663136 w 6079426"/>
              <a:gd name="connsiteY6" fmla="*/ 6641025 h 6858000"/>
              <a:gd name="connsiteX7" fmla="*/ 1663136 w 6079426"/>
              <a:gd name="connsiteY7" fmla="*/ 5617275 h 6858000"/>
              <a:gd name="connsiteX8" fmla="*/ 1664039 w 6079426"/>
              <a:gd name="connsiteY8" fmla="*/ 5616538 h 6858000"/>
              <a:gd name="connsiteX9" fmla="*/ 1240725 w 6079426"/>
              <a:gd name="connsiteY9" fmla="*/ 5193224 h 6858000"/>
              <a:gd name="connsiteX10" fmla="*/ 1240725 w 6079426"/>
              <a:gd name="connsiteY10" fmla="*/ 4169474 h 6858000"/>
              <a:gd name="connsiteX11" fmla="*/ 1752599 w 6079426"/>
              <a:gd name="connsiteY11" fmla="*/ 3957449 h 6858000"/>
              <a:gd name="connsiteX12" fmla="*/ 2514600 w 6079426"/>
              <a:gd name="connsiteY12" fmla="*/ 0 h 6858000"/>
              <a:gd name="connsiteX13" fmla="*/ 4562099 w 6079426"/>
              <a:gd name="connsiteY13" fmla="*/ 0 h 6858000"/>
              <a:gd name="connsiteX14" fmla="*/ 5633538 w 6079426"/>
              <a:gd name="connsiteY14" fmla="*/ 1071439 h 6858000"/>
              <a:gd name="connsiteX15" fmla="*/ 5633538 w 6079426"/>
              <a:gd name="connsiteY15" fmla="*/ 2095188 h 6858000"/>
              <a:gd name="connsiteX16" fmla="*/ 4609789 w 6079426"/>
              <a:gd name="connsiteY16" fmla="*/ 2095188 h 6858000"/>
              <a:gd name="connsiteX17" fmla="*/ 368894 w 6079426"/>
              <a:gd name="connsiteY17" fmla="*/ 0 h 6858000"/>
              <a:gd name="connsiteX18" fmla="*/ 2416393 w 6079426"/>
              <a:gd name="connsiteY18" fmla="*/ 0 h 6858000"/>
              <a:gd name="connsiteX19" fmla="*/ 5382622 w 6079426"/>
              <a:gd name="connsiteY19" fmla="*/ 2966229 h 6858000"/>
              <a:gd name="connsiteX20" fmla="*/ 5382622 w 6079426"/>
              <a:gd name="connsiteY20" fmla="*/ 3989978 h 6858000"/>
              <a:gd name="connsiteX21" fmla="*/ 4358873 w 6079426"/>
              <a:gd name="connsiteY21" fmla="*/ 3989978 h 6858000"/>
              <a:gd name="connsiteX22" fmla="*/ 0 w 6079426"/>
              <a:gd name="connsiteY22" fmla="*/ 0 h 6858000"/>
              <a:gd name="connsiteX23" fmla="*/ 261749 w 6079426"/>
              <a:gd name="connsiteY23" fmla="*/ 0 h 6858000"/>
              <a:gd name="connsiteX24" fmla="*/ 5867401 w 6079426"/>
              <a:gd name="connsiteY24" fmla="*/ 5605651 h 6858000"/>
              <a:gd name="connsiteX25" fmla="*/ 5867401 w 6079426"/>
              <a:gd name="connsiteY25" fmla="*/ 6629401 h 6858000"/>
              <a:gd name="connsiteX26" fmla="*/ 4843651 w 6079426"/>
              <a:gd name="connsiteY26" fmla="*/ 6629401 h 6858000"/>
              <a:gd name="connsiteX27" fmla="*/ 1732302 w 6079426"/>
              <a:gd name="connsiteY27" fmla="*/ 3518051 h 6858000"/>
              <a:gd name="connsiteX28" fmla="*/ 1659416 w 6079426"/>
              <a:gd name="connsiteY28" fmla="*/ 3577587 h 6858000"/>
              <a:gd name="connsiteX29" fmla="*/ 749227 w 6079426"/>
              <a:gd name="connsiteY29" fmla="*/ 3484826 h 6858000"/>
              <a:gd name="connsiteX30" fmla="*/ 0 w 6079426"/>
              <a:gd name="connsiteY30" fmla="*/ 2735599 h 6858000"/>
              <a:gd name="connsiteX31" fmla="*/ 0 w 6079426"/>
              <a:gd name="connsiteY31" fmla="*/ 688100 h 6858000"/>
              <a:gd name="connsiteX32" fmla="*/ 0 w 6079426"/>
              <a:gd name="connsiteY32" fmla="*/ 6881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079426" h="6858000">
                <a:moveTo>
                  <a:pt x="1752599" y="3957449"/>
                </a:moveTo>
                <a:cubicBezTo>
                  <a:pt x="1937861" y="3957449"/>
                  <a:pt x="2123124" y="4028124"/>
                  <a:pt x="2264474" y="4169474"/>
                </a:cubicBezTo>
                <a:lnTo>
                  <a:pt x="4953000" y="6858000"/>
                </a:lnTo>
                <a:lnTo>
                  <a:pt x="3927609" y="6858000"/>
                </a:lnTo>
                <a:lnTo>
                  <a:pt x="2905501" y="6858000"/>
                </a:lnTo>
                <a:lnTo>
                  <a:pt x="1880110" y="6858000"/>
                </a:lnTo>
                <a:lnTo>
                  <a:pt x="1663136" y="6641025"/>
                </a:lnTo>
                <a:cubicBezTo>
                  <a:pt x="1380434" y="6358324"/>
                  <a:pt x="1380434" y="5899976"/>
                  <a:pt x="1663136" y="5617275"/>
                </a:cubicBezTo>
                <a:lnTo>
                  <a:pt x="1664039" y="5616538"/>
                </a:lnTo>
                <a:lnTo>
                  <a:pt x="1240725" y="5193224"/>
                </a:lnTo>
                <a:cubicBezTo>
                  <a:pt x="958024" y="4910523"/>
                  <a:pt x="958024" y="4452175"/>
                  <a:pt x="1240725" y="4169474"/>
                </a:cubicBezTo>
                <a:cubicBezTo>
                  <a:pt x="1382075" y="4028124"/>
                  <a:pt x="1567337" y="3957449"/>
                  <a:pt x="1752599" y="3957449"/>
                </a:cubicBezTo>
                <a:close/>
                <a:moveTo>
                  <a:pt x="2514600" y="0"/>
                </a:moveTo>
                <a:lnTo>
                  <a:pt x="4562099" y="0"/>
                </a:lnTo>
                <a:lnTo>
                  <a:pt x="5633538" y="1071439"/>
                </a:lnTo>
                <a:cubicBezTo>
                  <a:pt x="5916239" y="1354140"/>
                  <a:pt x="5916239" y="1812488"/>
                  <a:pt x="5633538" y="2095188"/>
                </a:cubicBezTo>
                <a:cubicBezTo>
                  <a:pt x="5350838" y="2377889"/>
                  <a:pt x="4892490" y="2377889"/>
                  <a:pt x="4609789" y="2095188"/>
                </a:cubicBezTo>
                <a:close/>
                <a:moveTo>
                  <a:pt x="368894" y="0"/>
                </a:moveTo>
                <a:lnTo>
                  <a:pt x="2416393" y="0"/>
                </a:lnTo>
                <a:lnTo>
                  <a:pt x="5382622" y="2966229"/>
                </a:lnTo>
                <a:cubicBezTo>
                  <a:pt x="5665323" y="3248930"/>
                  <a:pt x="5665323" y="3707278"/>
                  <a:pt x="5382622" y="3989978"/>
                </a:cubicBezTo>
                <a:cubicBezTo>
                  <a:pt x="5099921" y="4272679"/>
                  <a:pt x="4641573" y="4272679"/>
                  <a:pt x="4358873" y="3989978"/>
                </a:cubicBezTo>
                <a:close/>
                <a:moveTo>
                  <a:pt x="0" y="0"/>
                </a:moveTo>
                <a:lnTo>
                  <a:pt x="261749" y="0"/>
                </a:lnTo>
                <a:lnTo>
                  <a:pt x="5867401" y="5605651"/>
                </a:lnTo>
                <a:cubicBezTo>
                  <a:pt x="6150101" y="5888352"/>
                  <a:pt x="6150101" y="6346700"/>
                  <a:pt x="5867401" y="6629401"/>
                </a:cubicBezTo>
                <a:cubicBezTo>
                  <a:pt x="5584700" y="6912101"/>
                  <a:pt x="5126352" y="6912101"/>
                  <a:pt x="4843651" y="6629401"/>
                </a:cubicBezTo>
                <a:lnTo>
                  <a:pt x="1732302" y="3518051"/>
                </a:lnTo>
                <a:lnTo>
                  <a:pt x="1659416" y="3577587"/>
                </a:lnTo>
                <a:cubicBezTo>
                  <a:pt x="1378433" y="3763110"/>
                  <a:pt x="996590" y="3732189"/>
                  <a:pt x="749227" y="3484826"/>
                </a:cubicBezTo>
                <a:lnTo>
                  <a:pt x="0" y="2735599"/>
                </a:lnTo>
                <a:lnTo>
                  <a:pt x="0" y="688100"/>
                </a:lnTo>
                <a:lnTo>
                  <a:pt x="0" y="6881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FFFFF"/>
              </a:solidFill>
              <a:latin typeface="La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72050" y="2571750"/>
            <a:ext cx="3436838" cy="55515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defTabSz="685800">
              <a:lnSpc>
                <a:spcPct val="110000"/>
              </a:lnSpc>
              <a:buClrTx/>
            </a:pPr>
            <a:r>
              <a:rPr lang="en-US" sz="3000" kern="1200" dirty="0">
                <a:solidFill>
                  <a:srgbClr val="000000">
                    <a:lumMod val="85000"/>
                    <a:lumOff val="15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Danke </a:t>
            </a:r>
            <a:r>
              <a:rPr lang="en-US" sz="3000" kern="12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fürs</a:t>
            </a:r>
            <a:r>
              <a:rPr lang="en-US" sz="3000" kern="1200" dirty="0">
                <a:solidFill>
                  <a:srgbClr val="000000">
                    <a:lumMod val="85000"/>
                    <a:lumOff val="15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3000" kern="12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Zuhören</a:t>
            </a:r>
            <a:r>
              <a:rPr lang="en-US" sz="3000" kern="1200" dirty="0">
                <a:solidFill>
                  <a:srgbClr val="000000">
                    <a:lumMod val="85000"/>
                    <a:lumOff val="15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!</a:t>
            </a:r>
            <a:endParaRPr lang="en-US" sz="3000" kern="1200" spc="15" dirty="0">
              <a:solidFill>
                <a:srgbClr val="000000">
                  <a:lumMod val="85000"/>
                  <a:lumOff val="15000"/>
                </a:srgb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972050" y="3063877"/>
            <a:ext cx="3543300" cy="29822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685800">
              <a:lnSpc>
                <a:spcPct val="125000"/>
              </a:lnSpc>
              <a:buClrTx/>
            </a:pPr>
            <a:r>
              <a:rPr lang="en-US" sz="1200" kern="1200" spc="15" dirty="0" err="1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Gleich</a:t>
            </a:r>
            <a:r>
              <a:rPr lang="en-US" sz="12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 </a:t>
            </a:r>
            <a:r>
              <a:rPr lang="en-US" sz="1200" kern="1200" spc="15" dirty="0" err="1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geht</a:t>
            </a:r>
            <a:r>
              <a:rPr lang="en-US" sz="12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 </a:t>
            </a:r>
            <a:r>
              <a:rPr lang="en-US" sz="1200" kern="1200" spc="15" dirty="0" err="1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es</a:t>
            </a:r>
            <a:r>
              <a:rPr lang="en-US" sz="12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 </a:t>
            </a:r>
            <a:r>
              <a:rPr lang="en-US" sz="1200" kern="1200" spc="15" dirty="0" err="1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weiter</a:t>
            </a:r>
            <a:r>
              <a:rPr lang="en-US" sz="12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 </a:t>
            </a:r>
            <a:r>
              <a:rPr lang="en-US" sz="1200" kern="1200" spc="15" dirty="0" err="1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mit</a:t>
            </a:r>
            <a:r>
              <a:rPr lang="en-US" sz="12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 </a:t>
            </a:r>
            <a:r>
              <a:rPr lang="en-US" sz="1200" kern="1200" spc="15" dirty="0" err="1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dem</a:t>
            </a:r>
            <a:r>
              <a:rPr lang="en-US" sz="12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 </a:t>
            </a:r>
            <a:r>
              <a:rPr lang="en-US" sz="1200" kern="1200" spc="15" dirty="0" err="1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nächsten</a:t>
            </a:r>
            <a:r>
              <a:rPr lang="en-US" sz="12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 </a:t>
            </a:r>
            <a:r>
              <a:rPr lang="en-US" sz="1200" kern="1200" spc="15" dirty="0" err="1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Thema</a:t>
            </a:r>
            <a:r>
              <a:rPr lang="en-US" sz="12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.</a:t>
            </a:r>
          </a:p>
        </p:txBody>
      </p:sp>
      <p:sp>
        <p:nvSpPr>
          <p:cNvPr id="40" name="Freeform 39"/>
          <p:cNvSpPr/>
          <p:nvPr/>
        </p:nvSpPr>
        <p:spPr>
          <a:xfrm>
            <a:off x="8427235" y="2"/>
            <a:ext cx="716765" cy="349601"/>
          </a:xfrm>
          <a:custGeom>
            <a:avLst/>
            <a:gdLst>
              <a:gd name="connsiteX0" fmla="*/ 0 w 955686"/>
              <a:gd name="connsiteY0" fmla="*/ 0 h 466135"/>
              <a:gd name="connsiteX1" fmla="*/ 955686 w 955686"/>
              <a:gd name="connsiteY1" fmla="*/ 0 h 466135"/>
              <a:gd name="connsiteX2" fmla="*/ 955686 w 955686"/>
              <a:gd name="connsiteY2" fmla="*/ 294646 h 466135"/>
              <a:gd name="connsiteX3" fmla="*/ 910395 w 955686"/>
              <a:gd name="connsiteY3" fmla="*/ 350093 h 466135"/>
              <a:gd name="connsiteX4" fmla="*/ 350093 w 955686"/>
              <a:gd name="connsiteY4" fmla="*/ 350093 h 466135"/>
              <a:gd name="connsiteX5" fmla="*/ 0 w 955686"/>
              <a:gd name="connsiteY5" fmla="*/ 0 h 46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5686" h="466135">
                <a:moveTo>
                  <a:pt x="0" y="0"/>
                </a:moveTo>
                <a:lnTo>
                  <a:pt x="955686" y="0"/>
                </a:lnTo>
                <a:lnTo>
                  <a:pt x="955686" y="294646"/>
                </a:lnTo>
                <a:lnTo>
                  <a:pt x="910395" y="350093"/>
                </a:lnTo>
                <a:cubicBezTo>
                  <a:pt x="755672" y="504816"/>
                  <a:pt x="504816" y="504816"/>
                  <a:pt x="350093" y="350093"/>
                </a:cubicBez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FFFFF"/>
              </a:solidFill>
              <a:latin typeface="Lato"/>
            </a:endParaRPr>
          </a:p>
        </p:txBody>
      </p:sp>
      <p:sp>
        <p:nvSpPr>
          <p:cNvPr id="46" name="Freeform 45"/>
          <p:cNvSpPr/>
          <p:nvPr/>
        </p:nvSpPr>
        <p:spPr>
          <a:xfrm>
            <a:off x="7542804" y="0"/>
            <a:ext cx="1601196" cy="1601196"/>
          </a:xfrm>
          <a:custGeom>
            <a:avLst/>
            <a:gdLst>
              <a:gd name="connsiteX0" fmla="*/ 0 w 2134928"/>
              <a:gd name="connsiteY0" fmla="*/ 0 h 2134928"/>
              <a:gd name="connsiteX1" fmla="*/ 1120604 w 2134928"/>
              <a:gd name="connsiteY1" fmla="*/ 0 h 2134928"/>
              <a:gd name="connsiteX2" fmla="*/ 2134928 w 2134928"/>
              <a:gd name="connsiteY2" fmla="*/ 1014324 h 2134928"/>
              <a:gd name="connsiteX3" fmla="*/ 2134928 w 2134928"/>
              <a:gd name="connsiteY3" fmla="*/ 2134928 h 2134928"/>
              <a:gd name="connsiteX4" fmla="*/ 0 w 2134928"/>
              <a:gd name="connsiteY4" fmla="*/ 0 h 2134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928" h="2134928">
                <a:moveTo>
                  <a:pt x="0" y="0"/>
                </a:moveTo>
                <a:lnTo>
                  <a:pt x="1120604" y="0"/>
                </a:lnTo>
                <a:lnTo>
                  <a:pt x="2134928" y="1014324"/>
                </a:lnTo>
                <a:lnTo>
                  <a:pt x="2134928" y="21349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FFFFF"/>
              </a:solidFill>
              <a:latin typeface="Lato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7152913" y="1"/>
            <a:ext cx="1292689" cy="872462"/>
          </a:xfrm>
          <a:custGeom>
            <a:avLst/>
            <a:gdLst>
              <a:gd name="connsiteX0" fmla="*/ 0 w 1723585"/>
              <a:gd name="connsiteY0" fmla="*/ 0 h 1163283"/>
              <a:gd name="connsiteX1" fmla="*/ 1120604 w 1723585"/>
              <a:gd name="connsiteY1" fmla="*/ 0 h 1163283"/>
              <a:gd name="connsiteX2" fmla="*/ 1607543 w 1723585"/>
              <a:gd name="connsiteY2" fmla="*/ 486939 h 1163283"/>
              <a:gd name="connsiteX3" fmla="*/ 1607543 w 1723585"/>
              <a:gd name="connsiteY3" fmla="*/ 1047241 h 1163283"/>
              <a:gd name="connsiteX4" fmla="*/ 1047241 w 1723585"/>
              <a:gd name="connsiteY4" fmla="*/ 1047241 h 1163283"/>
              <a:gd name="connsiteX5" fmla="*/ 0 w 1723585"/>
              <a:gd name="connsiteY5" fmla="*/ 0 h 1163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3585" h="1163283">
                <a:moveTo>
                  <a:pt x="0" y="0"/>
                </a:moveTo>
                <a:lnTo>
                  <a:pt x="1120604" y="0"/>
                </a:lnTo>
                <a:lnTo>
                  <a:pt x="1607543" y="486939"/>
                </a:lnTo>
                <a:cubicBezTo>
                  <a:pt x="1762266" y="641662"/>
                  <a:pt x="1762266" y="892518"/>
                  <a:pt x="1607543" y="1047241"/>
                </a:cubicBezTo>
                <a:cubicBezTo>
                  <a:pt x="1452820" y="1201964"/>
                  <a:pt x="1201964" y="1201964"/>
                  <a:pt x="1047241" y="1047241"/>
                </a:cubicBez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FFFFF"/>
              </a:solidFill>
              <a:latin typeface="Lato"/>
            </a:endParaRPr>
          </a:p>
        </p:txBody>
      </p:sp>
      <p:pic>
        <p:nvPicPr>
          <p:cNvPr id="5" name="Bildplatzhalt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3" r="20453"/>
          <a:stretch>
            <a:fillRect/>
          </a:stretch>
        </p:blipFill>
        <p:spPr/>
      </p:pic>
      <p:sp>
        <p:nvSpPr>
          <p:cNvPr id="11" name="Title 15"/>
          <p:cNvSpPr txBox="1">
            <a:spLocks/>
          </p:cNvSpPr>
          <p:nvPr/>
        </p:nvSpPr>
        <p:spPr>
          <a:xfrm>
            <a:off x="6083378" y="1503211"/>
            <a:ext cx="2711836" cy="339806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defTabSz="685800">
              <a:buClrTx/>
            </a:pPr>
            <a:r>
              <a:rPr lang="de-DE" sz="2400" spc="15" dirty="0">
                <a:solidFill>
                  <a:srgbClr val="000000">
                    <a:lumMod val="85000"/>
                    <a:lumOff val="15000"/>
                  </a:srgbClr>
                </a:solidFill>
              </a:rPr>
              <a:t> Saif Al-Dilaimi</a:t>
            </a:r>
            <a:endParaRPr lang="en-US" sz="2400" b="1" dirty="0">
              <a:solidFill>
                <a:srgbClr val="000000">
                  <a:lumMod val="85000"/>
                  <a:lumOff val="15000"/>
                </a:srgb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2" name="TextBox 41"/>
          <p:cNvSpPr txBox="1"/>
          <p:nvPr/>
        </p:nvSpPr>
        <p:spPr>
          <a:xfrm>
            <a:off x="6162405" y="1788612"/>
            <a:ext cx="1267096" cy="24673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685800">
              <a:lnSpc>
                <a:spcPct val="125000"/>
              </a:lnSpc>
              <a:buClrTx/>
            </a:pPr>
            <a:r>
              <a:rPr lang="en-US" sz="9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Software </a:t>
            </a:r>
            <a:r>
              <a:rPr lang="en-US" sz="900" kern="1200" spc="15" dirty="0" err="1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Entwickler</a:t>
            </a:r>
            <a:endParaRPr lang="en-US" sz="900" kern="1200" spc="15" dirty="0">
              <a:solidFill>
                <a:srgbClr val="000000">
                  <a:lumMod val="50000"/>
                  <a:lumOff val="50000"/>
                </a:srgbClr>
              </a:solidFill>
              <a:latin typeface="Lato"/>
              <a:ea typeface="+mn-ea"/>
              <a:cs typeface="+mn-cs"/>
            </a:endParaRPr>
          </a:p>
        </p:txBody>
      </p:sp>
      <p:sp>
        <p:nvSpPr>
          <p:cNvPr id="14" name="TextBox 41"/>
          <p:cNvSpPr txBox="1"/>
          <p:nvPr/>
        </p:nvSpPr>
        <p:spPr>
          <a:xfrm>
            <a:off x="6162405" y="1986476"/>
            <a:ext cx="1895746" cy="24673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685800">
              <a:lnSpc>
                <a:spcPct val="125000"/>
              </a:lnSpc>
              <a:buClrTx/>
            </a:pPr>
            <a:r>
              <a:rPr lang="en-US" sz="9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saif.aldilaimi@icloud.com</a:t>
            </a:r>
          </a:p>
        </p:txBody>
      </p:sp>
      <p:pic>
        <p:nvPicPr>
          <p:cNvPr id="13" name="Bildplatzhalter 2"/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275" y="1371600"/>
            <a:ext cx="874780" cy="1028700"/>
          </a:xfrm>
          <a:custGeom>
            <a:avLst/>
            <a:gdLst>
              <a:gd name="connsiteX0" fmla="*/ 621409 w 1242817"/>
              <a:gd name="connsiteY0" fmla="*/ 0 h 1371600"/>
              <a:gd name="connsiteX1" fmla="*/ 714980 w 1242817"/>
              <a:gd name="connsiteY1" fmla="*/ 25112 h 1371600"/>
              <a:gd name="connsiteX2" fmla="*/ 1151645 w 1242817"/>
              <a:gd name="connsiteY2" fmla="*/ 273842 h 1371600"/>
              <a:gd name="connsiteX3" fmla="*/ 1242817 w 1242817"/>
              <a:gd name="connsiteY3" fmla="*/ 436473 h 1371600"/>
              <a:gd name="connsiteX4" fmla="*/ 1242817 w 1242817"/>
              <a:gd name="connsiteY4" fmla="*/ 933932 h 1371600"/>
              <a:gd name="connsiteX5" fmla="*/ 1151645 w 1242817"/>
              <a:gd name="connsiteY5" fmla="*/ 1096563 h 1371600"/>
              <a:gd name="connsiteX6" fmla="*/ 714980 w 1242817"/>
              <a:gd name="connsiteY6" fmla="*/ 1350076 h 1371600"/>
              <a:gd name="connsiteX7" fmla="*/ 527838 w 1242817"/>
              <a:gd name="connsiteY7" fmla="*/ 1350076 h 1371600"/>
              <a:gd name="connsiteX8" fmla="*/ 91172 w 1242817"/>
              <a:gd name="connsiteY8" fmla="*/ 1096563 h 1371600"/>
              <a:gd name="connsiteX9" fmla="*/ 0 w 1242817"/>
              <a:gd name="connsiteY9" fmla="*/ 933932 h 1371600"/>
              <a:gd name="connsiteX10" fmla="*/ 0 w 1242817"/>
              <a:gd name="connsiteY10" fmla="*/ 436473 h 1371600"/>
              <a:gd name="connsiteX11" fmla="*/ 91172 w 1242817"/>
              <a:gd name="connsiteY11" fmla="*/ 273842 h 1371600"/>
              <a:gd name="connsiteX12" fmla="*/ 527838 w 1242817"/>
              <a:gd name="connsiteY12" fmla="*/ 25112 h 1371600"/>
              <a:gd name="connsiteX13" fmla="*/ 621409 w 1242817"/>
              <a:gd name="connsiteY13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42817" h="1371600">
                <a:moveTo>
                  <a:pt x="621409" y="0"/>
                </a:moveTo>
                <a:cubicBezTo>
                  <a:pt x="654998" y="0"/>
                  <a:pt x="688588" y="8370"/>
                  <a:pt x="714980" y="25112"/>
                </a:cubicBezTo>
                <a:cubicBezTo>
                  <a:pt x="1151645" y="273842"/>
                  <a:pt x="1151645" y="273842"/>
                  <a:pt x="1151645" y="273842"/>
                </a:cubicBezTo>
                <a:cubicBezTo>
                  <a:pt x="1199630" y="302542"/>
                  <a:pt x="1242817" y="374290"/>
                  <a:pt x="1242817" y="436473"/>
                </a:cubicBezTo>
                <a:cubicBezTo>
                  <a:pt x="1242817" y="933932"/>
                  <a:pt x="1242817" y="933932"/>
                  <a:pt x="1242817" y="933932"/>
                </a:cubicBezTo>
                <a:cubicBezTo>
                  <a:pt x="1242817" y="996115"/>
                  <a:pt x="1199630" y="1067864"/>
                  <a:pt x="1151645" y="1096563"/>
                </a:cubicBezTo>
                <a:cubicBezTo>
                  <a:pt x="714980" y="1350076"/>
                  <a:pt x="714980" y="1350076"/>
                  <a:pt x="714980" y="1350076"/>
                </a:cubicBezTo>
                <a:cubicBezTo>
                  <a:pt x="662197" y="1378775"/>
                  <a:pt x="580622" y="1378775"/>
                  <a:pt x="527838" y="1350076"/>
                </a:cubicBezTo>
                <a:cubicBezTo>
                  <a:pt x="91172" y="1096563"/>
                  <a:pt x="91172" y="1096563"/>
                  <a:pt x="91172" y="1096563"/>
                </a:cubicBezTo>
                <a:cubicBezTo>
                  <a:pt x="38388" y="1067864"/>
                  <a:pt x="0" y="996115"/>
                  <a:pt x="0" y="933932"/>
                </a:cubicBezTo>
                <a:lnTo>
                  <a:pt x="0" y="436473"/>
                </a:lnTo>
                <a:cubicBezTo>
                  <a:pt x="0" y="374290"/>
                  <a:pt x="38388" y="302542"/>
                  <a:pt x="91172" y="273842"/>
                </a:cubicBezTo>
                <a:cubicBezTo>
                  <a:pt x="527838" y="25112"/>
                  <a:pt x="527838" y="25112"/>
                  <a:pt x="527838" y="25112"/>
                </a:cubicBezTo>
                <a:cubicBezTo>
                  <a:pt x="554229" y="8370"/>
                  <a:pt x="587819" y="0"/>
                  <a:pt x="621409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3743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126104" y="311350"/>
            <a:ext cx="45147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78909C"/>
              </a:buClr>
              <a:buSzPts val="2400"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768288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Keras</a:t>
            </a: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78909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de-DE" sz="2400" b="1" kern="0" dirty="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Dropout Layer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26AB5826-1B91-436D-86CD-684579133D90}"/>
              </a:ext>
            </a:extLst>
          </p:cNvPr>
          <p:cNvSpPr/>
          <p:nvPr/>
        </p:nvSpPr>
        <p:spPr>
          <a:xfrm>
            <a:off x="1576961" y="1236389"/>
            <a:ext cx="127867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200" b="1" dirty="0">
                <a:solidFill>
                  <a:srgbClr val="0C969B"/>
                </a:solidFill>
                <a:latin typeface="Courier New"/>
                <a:ea typeface="Courier New"/>
                <a:cs typeface="Courier New"/>
                <a:sym typeface="Courier New"/>
              </a:rPr>
              <a:t>Dense</a:t>
            </a:r>
            <a:r>
              <a:rPr lang="de-DE" sz="120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-DE" sz="1200" b="1" dirty="0">
                <a:solidFill>
                  <a:srgbClr val="AA0982"/>
                </a:solidFill>
                <a:latin typeface="Courier New"/>
                <a:ea typeface="Courier New"/>
                <a:cs typeface="Courier New"/>
                <a:sym typeface="Courier New"/>
              </a:rPr>
              <a:t>256</a:t>
            </a:r>
            <a:r>
              <a:rPr lang="de-DE" sz="120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0812140C-E73A-4281-A813-AE6CC9683785}"/>
              </a:ext>
            </a:extLst>
          </p:cNvPr>
          <p:cNvSpPr/>
          <p:nvPr/>
        </p:nvSpPr>
        <p:spPr>
          <a:xfrm>
            <a:off x="272273" y="2844566"/>
            <a:ext cx="639337" cy="639337"/>
          </a:xfrm>
          <a:prstGeom prst="ellipse">
            <a:avLst/>
          </a:prstGeom>
          <a:solidFill>
            <a:srgbClr val="00B0F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5B0720D0-140E-4209-A579-40A61C0123B7}"/>
              </a:ext>
            </a:extLst>
          </p:cNvPr>
          <p:cNvSpPr/>
          <p:nvPr/>
        </p:nvSpPr>
        <p:spPr>
          <a:xfrm>
            <a:off x="1896632" y="1624957"/>
            <a:ext cx="639337" cy="63933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0CCAFBC1-9A3D-4D46-AEAC-FC3EE03F59C2}"/>
              </a:ext>
            </a:extLst>
          </p:cNvPr>
          <p:cNvSpPr/>
          <p:nvPr/>
        </p:nvSpPr>
        <p:spPr>
          <a:xfrm>
            <a:off x="1896632" y="2482539"/>
            <a:ext cx="639337" cy="63933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D2A657D8-3997-4D2E-8D11-4AB0ED63C290}"/>
              </a:ext>
            </a:extLst>
          </p:cNvPr>
          <p:cNvSpPr/>
          <p:nvPr/>
        </p:nvSpPr>
        <p:spPr>
          <a:xfrm>
            <a:off x="1896631" y="3337676"/>
            <a:ext cx="639337" cy="63933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…</a:t>
            </a: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AB2A148C-B8BB-4B90-BEC2-284DF3612BA3}"/>
              </a:ext>
            </a:extLst>
          </p:cNvPr>
          <p:cNvSpPr/>
          <p:nvPr/>
        </p:nvSpPr>
        <p:spPr>
          <a:xfrm>
            <a:off x="1896630" y="4192813"/>
            <a:ext cx="639337" cy="63933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256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7A7AEC0-C965-40BA-95DD-3006DCB72C9C}"/>
              </a:ext>
            </a:extLst>
          </p:cNvPr>
          <p:cNvCxnSpPr>
            <a:stCxn id="21" idx="6"/>
            <a:endCxn id="39" idx="2"/>
          </p:cNvCxnSpPr>
          <p:nvPr/>
        </p:nvCxnSpPr>
        <p:spPr>
          <a:xfrm flipV="1">
            <a:off x="911610" y="1944626"/>
            <a:ext cx="985022" cy="1219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F0508C67-174F-4E5B-8840-09C626A31AF2}"/>
              </a:ext>
            </a:extLst>
          </p:cNvPr>
          <p:cNvCxnSpPr>
            <a:stCxn id="21" idx="6"/>
            <a:endCxn id="40" idx="2"/>
          </p:cNvCxnSpPr>
          <p:nvPr/>
        </p:nvCxnSpPr>
        <p:spPr>
          <a:xfrm flipV="1">
            <a:off x="911610" y="2802208"/>
            <a:ext cx="985022" cy="362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2BACCF01-4F29-4F23-9B2A-A09D3ED89029}"/>
              </a:ext>
            </a:extLst>
          </p:cNvPr>
          <p:cNvCxnSpPr>
            <a:stCxn id="21" idx="6"/>
            <a:endCxn id="41" idx="2"/>
          </p:cNvCxnSpPr>
          <p:nvPr/>
        </p:nvCxnSpPr>
        <p:spPr>
          <a:xfrm>
            <a:off x="911610" y="3164235"/>
            <a:ext cx="985021" cy="493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411F1374-738C-4256-A72A-011EDF14FE90}"/>
              </a:ext>
            </a:extLst>
          </p:cNvPr>
          <p:cNvCxnSpPr>
            <a:stCxn id="21" idx="6"/>
            <a:endCxn id="42" idx="2"/>
          </p:cNvCxnSpPr>
          <p:nvPr/>
        </p:nvCxnSpPr>
        <p:spPr>
          <a:xfrm>
            <a:off x="911610" y="3164235"/>
            <a:ext cx="985020" cy="1348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2241-F128-4FDC-94C9-B363AC256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59" y="2177473"/>
            <a:ext cx="423165" cy="54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Ellipse 25">
            <a:extLst>
              <a:ext uri="{FF2B5EF4-FFF2-40B4-BE49-F238E27FC236}">
                <a16:creationId xmlns:a16="http://schemas.microsoft.com/office/drawing/2014/main" id="{2274875D-0E37-485E-9B15-A4702DF88593}"/>
              </a:ext>
            </a:extLst>
          </p:cNvPr>
          <p:cNvSpPr/>
          <p:nvPr/>
        </p:nvSpPr>
        <p:spPr>
          <a:xfrm>
            <a:off x="3006770" y="1751185"/>
            <a:ext cx="386882" cy="386882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A8C20234-AA72-4199-A2E4-13754729D2A6}"/>
              </a:ext>
            </a:extLst>
          </p:cNvPr>
          <p:cNvSpPr/>
          <p:nvPr/>
        </p:nvSpPr>
        <p:spPr>
          <a:xfrm>
            <a:off x="3006770" y="2608767"/>
            <a:ext cx="386882" cy="386882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3A266FE4-7CEA-4166-9845-B5DFB1F9FDD9}"/>
              </a:ext>
            </a:extLst>
          </p:cNvPr>
          <p:cNvSpPr/>
          <p:nvPr/>
        </p:nvSpPr>
        <p:spPr>
          <a:xfrm>
            <a:off x="3006769" y="3463904"/>
            <a:ext cx="386882" cy="386882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…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BFCCE3C7-E689-4FEF-8FA0-471697CCA14E}"/>
              </a:ext>
            </a:extLst>
          </p:cNvPr>
          <p:cNvSpPr/>
          <p:nvPr/>
        </p:nvSpPr>
        <p:spPr>
          <a:xfrm>
            <a:off x="3006768" y="4319041"/>
            <a:ext cx="386882" cy="386882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A5CE9B24-783C-6D40-85CB-554FD5622DB5}"/>
              </a:ext>
            </a:extLst>
          </p:cNvPr>
          <p:cNvCxnSpPr>
            <a:cxnSpLocks/>
            <a:stCxn id="39" idx="6"/>
            <a:endCxn id="26" idx="2"/>
          </p:cNvCxnSpPr>
          <p:nvPr/>
        </p:nvCxnSpPr>
        <p:spPr>
          <a:xfrm>
            <a:off x="2535969" y="1944626"/>
            <a:ext cx="4708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3745D835-EABE-BD46-9926-D626140319CC}"/>
              </a:ext>
            </a:extLst>
          </p:cNvPr>
          <p:cNvCxnSpPr>
            <a:cxnSpLocks/>
            <a:stCxn id="40" idx="6"/>
            <a:endCxn id="28" idx="2"/>
          </p:cNvCxnSpPr>
          <p:nvPr/>
        </p:nvCxnSpPr>
        <p:spPr>
          <a:xfrm>
            <a:off x="2535969" y="2802208"/>
            <a:ext cx="4708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1FA2C0AE-FCE0-9C45-941C-01C62023A0A4}"/>
              </a:ext>
            </a:extLst>
          </p:cNvPr>
          <p:cNvCxnSpPr>
            <a:cxnSpLocks/>
            <a:stCxn id="41" idx="6"/>
            <a:endCxn id="30" idx="2"/>
          </p:cNvCxnSpPr>
          <p:nvPr/>
        </p:nvCxnSpPr>
        <p:spPr>
          <a:xfrm>
            <a:off x="2535968" y="3657345"/>
            <a:ext cx="4708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0351502C-7F16-7D46-88B4-31629DF33C43}"/>
              </a:ext>
            </a:extLst>
          </p:cNvPr>
          <p:cNvCxnSpPr>
            <a:cxnSpLocks/>
            <a:stCxn id="42" idx="6"/>
            <a:endCxn id="31" idx="2"/>
          </p:cNvCxnSpPr>
          <p:nvPr/>
        </p:nvCxnSpPr>
        <p:spPr>
          <a:xfrm>
            <a:off x="2535967" y="4512482"/>
            <a:ext cx="4708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Ellipse 21">
            <a:extLst>
              <a:ext uri="{FF2B5EF4-FFF2-40B4-BE49-F238E27FC236}">
                <a16:creationId xmlns:a16="http://schemas.microsoft.com/office/drawing/2014/main" id="{2E04ECDD-3C87-DC4E-8AFF-E2EA2B7D3DCA}"/>
              </a:ext>
            </a:extLst>
          </p:cNvPr>
          <p:cNvSpPr/>
          <p:nvPr/>
        </p:nvSpPr>
        <p:spPr>
          <a:xfrm>
            <a:off x="3941087" y="1624957"/>
            <a:ext cx="639337" cy="639337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</a:t>
            </a:r>
          </a:p>
        </p:txBody>
      </p:sp>
      <p:sp>
        <p:nvSpPr>
          <p:cNvPr id="48" name="Ellipse 23">
            <a:extLst>
              <a:ext uri="{FF2B5EF4-FFF2-40B4-BE49-F238E27FC236}">
                <a16:creationId xmlns:a16="http://schemas.microsoft.com/office/drawing/2014/main" id="{E4BEA0E2-3E16-4841-85F7-C26074D0BBCD}"/>
              </a:ext>
            </a:extLst>
          </p:cNvPr>
          <p:cNvSpPr/>
          <p:nvPr/>
        </p:nvSpPr>
        <p:spPr>
          <a:xfrm>
            <a:off x="3941087" y="2482539"/>
            <a:ext cx="639337" cy="639337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</a:t>
            </a:r>
          </a:p>
        </p:txBody>
      </p:sp>
      <p:sp>
        <p:nvSpPr>
          <p:cNvPr id="49" name="Ellipse 25">
            <a:extLst>
              <a:ext uri="{FF2B5EF4-FFF2-40B4-BE49-F238E27FC236}">
                <a16:creationId xmlns:a16="http://schemas.microsoft.com/office/drawing/2014/main" id="{1F5C6F51-EFEA-264B-A4A4-4F6B0F5E4C96}"/>
              </a:ext>
            </a:extLst>
          </p:cNvPr>
          <p:cNvSpPr/>
          <p:nvPr/>
        </p:nvSpPr>
        <p:spPr>
          <a:xfrm>
            <a:off x="3941086" y="3337676"/>
            <a:ext cx="639337" cy="639337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…</a:t>
            </a:r>
          </a:p>
        </p:txBody>
      </p:sp>
      <p:sp>
        <p:nvSpPr>
          <p:cNvPr id="50" name="Ellipse 27">
            <a:extLst>
              <a:ext uri="{FF2B5EF4-FFF2-40B4-BE49-F238E27FC236}">
                <a16:creationId xmlns:a16="http://schemas.microsoft.com/office/drawing/2014/main" id="{F0E2F784-37F1-D442-9100-73BDA2F9EB35}"/>
              </a:ext>
            </a:extLst>
          </p:cNvPr>
          <p:cNvSpPr/>
          <p:nvPr/>
        </p:nvSpPr>
        <p:spPr>
          <a:xfrm>
            <a:off x="3941085" y="4192813"/>
            <a:ext cx="639337" cy="639337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</a:t>
            </a:r>
          </a:p>
        </p:txBody>
      </p: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3CCBA365-F6FE-BC46-B6C6-CCB196902A24}"/>
              </a:ext>
            </a:extLst>
          </p:cNvPr>
          <p:cNvCxnSpPr>
            <a:cxnSpLocks/>
            <a:stCxn id="26" idx="6"/>
            <a:endCxn id="47" idx="2"/>
          </p:cNvCxnSpPr>
          <p:nvPr/>
        </p:nvCxnSpPr>
        <p:spPr>
          <a:xfrm>
            <a:off x="3393652" y="1944626"/>
            <a:ext cx="5474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6F1436F6-8E92-6D49-88C8-7490F4C28846}"/>
              </a:ext>
            </a:extLst>
          </p:cNvPr>
          <p:cNvCxnSpPr>
            <a:cxnSpLocks/>
            <a:stCxn id="28" idx="6"/>
            <a:endCxn id="48" idx="2"/>
          </p:cNvCxnSpPr>
          <p:nvPr/>
        </p:nvCxnSpPr>
        <p:spPr>
          <a:xfrm>
            <a:off x="3393652" y="2802208"/>
            <a:ext cx="5474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619F25FD-7AAD-EE47-A576-18F04A5C6DC0}"/>
              </a:ext>
            </a:extLst>
          </p:cNvPr>
          <p:cNvCxnSpPr>
            <a:cxnSpLocks/>
            <a:stCxn id="31" idx="6"/>
            <a:endCxn id="50" idx="2"/>
          </p:cNvCxnSpPr>
          <p:nvPr/>
        </p:nvCxnSpPr>
        <p:spPr>
          <a:xfrm>
            <a:off x="3393650" y="4512482"/>
            <a:ext cx="5474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FB40D5BD-0737-4146-A06D-BFA8C9F899F0}"/>
              </a:ext>
            </a:extLst>
          </p:cNvPr>
          <p:cNvCxnSpPr>
            <a:cxnSpLocks/>
            <a:stCxn id="30" idx="6"/>
            <a:endCxn id="49" idx="2"/>
          </p:cNvCxnSpPr>
          <p:nvPr/>
        </p:nvCxnSpPr>
        <p:spPr>
          <a:xfrm>
            <a:off x="3393651" y="3657345"/>
            <a:ext cx="5474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Rechteck 59">
            <a:extLst>
              <a:ext uri="{FF2B5EF4-FFF2-40B4-BE49-F238E27FC236}">
                <a16:creationId xmlns:a16="http://schemas.microsoft.com/office/drawing/2014/main" id="{C35EE000-6CD7-9D4B-87F4-E1554DBAC7E2}"/>
              </a:ext>
            </a:extLst>
          </p:cNvPr>
          <p:cNvSpPr/>
          <p:nvPr/>
        </p:nvSpPr>
        <p:spPr>
          <a:xfrm>
            <a:off x="3545077" y="1233587"/>
            <a:ext cx="1431352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200" b="1" dirty="0">
                <a:solidFill>
                  <a:srgbClr val="0C969B"/>
                </a:solidFill>
                <a:latin typeface="Courier New"/>
                <a:ea typeface="Courier New"/>
                <a:cs typeface="Courier New"/>
                <a:sym typeface="Courier New"/>
              </a:rPr>
              <a:t>Dropout</a:t>
            </a:r>
            <a:r>
              <a:rPr lang="de-DE" sz="120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-DE" sz="1200" b="1" dirty="0">
                <a:solidFill>
                  <a:srgbClr val="AA0982"/>
                </a:solidFill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lang="de-DE" sz="120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</p:txBody>
      </p:sp>
      <p:sp>
        <p:nvSpPr>
          <p:cNvPr id="56" name="Ellipse 38">
            <a:extLst>
              <a:ext uri="{FF2B5EF4-FFF2-40B4-BE49-F238E27FC236}">
                <a16:creationId xmlns:a16="http://schemas.microsoft.com/office/drawing/2014/main" id="{D09BF1CA-2040-F449-A671-8284567F50FD}"/>
              </a:ext>
            </a:extLst>
          </p:cNvPr>
          <p:cNvSpPr/>
          <p:nvPr/>
        </p:nvSpPr>
        <p:spPr>
          <a:xfrm>
            <a:off x="6070403" y="1624957"/>
            <a:ext cx="639337" cy="63933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57" name="Ellipse 39">
            <a:extLst>
              <a:ext uri="{FF2B5EF4-FFF2-40B4-BE49-F238E27FC236}">
                <a16:creationId xmlns:a16="http://schemas.microsoft.com/office/drawing/2014/main" id="{89ED94BC-2BE8-5A4D-B3AA-0E6B40C174FF}"/>
              </a:ext>
            </a:extLst>
          </p:cNvPr>
          <p:cNvSpPr/>
          <p:nvPr/>
        </p:nvSpPr>
        <p:spPr>
          <a:xfrm>
            <a:off x="6070403" y="2482539"/>
            <a:ext cx="639337" cy="63933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58" name="Ellipse 40">
            <a:extLst>
              <a:ext uri="{FF2B5EF4-FFF2-40B4-BE49-F238E27FC236}">
                <a16:creationId xmlns:a16="http://schemas.microsoft.com/office/drawing/2014/main" id="{D7D80967-D540-FE46-88B1-B603CD1C7F7B}"/>
              </a:ext>
            </a:extLst>
          </p:cNvPr>
          <p:cNvSpPr/>
          <p:nvPr/>
        </p:nvSpPr>
        <p:spPr>
          <a:xfrm>
            <a:off x="6070402" y="3337676"/>
            <a:ext cx="639337" cy="63933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…</a:t>
            </a:r>
          </a:p>
        </p:txBody>
      </p:sp>
      <p:sp>
        <p:nvSpPr>
          <p:cNvPr id="59" name="Ellipse 41">
            <a:extLst>
              <a:ext uri="{FF2B5EF4-FFF2-40B4-BE49-F238E27FC236}">
                <a16:creationId xmlns:a16="http://schemas.microsoft.com/office/drawing/2014/main" id="{B92BC760-50D3-EB49-B65A-BB7FC185DC76}"/>
              </a:ext>
            </a:extLst>
          </p:cNvPr>
          <p:cNvSpPr/>
          <p:nvPr/>
        </p:nvSpPr>
        <p:spPr>
          <a:xfrm>
            <a:off x="6070401" y="4192813"/>
            <a:ext cx="639337" cy="63933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256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Ellipse 25">
                <a:extLst>
                  <a:ext uri="{FF2B5EF4-FFF2-40B4-BE49-F238E27FC236}">
                    <a16:creationId xmlns:a16="http://schemas.microsoft.com/office/drawing/2014/main" id="{B5085D0F-DEDA-2C49-B6A6-52119E3AB4E1}"/>
                  </a:ext>
                </a:extLst>
              </p:cNvPr>
              <p:cNvSpPr/>
              <p:nvPr/>
            </p:nvSpPr>
            <p:spPr>
              <a:xfrm>
                <a:off x="4976431" y="1751185"/>
                <a:ext cx="386882" cy="386882"/>
              </a:xfrm>
              <a:prstGeom prst="ellips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1" name="Ellipse 25">
                <a:extLst>
                  <a:ext uri="{FF2B5EF4-FFF2-40B4-BE49-F238E27FC236}">
                    <a16:creationId xmlns:a16="http://schemas.microsoft.com/office/drawing/2014/main" id="{B5085D0F-DEDA-2C49-B6A6-52119E3AB4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431" y="1751185"/>
                <a:ext cx="386882" cy="38688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Ellipse 29">
            <a:extLst>
              <a:ext uri="{FF2B5EF4-FFF2-40B4-BE49-F238E27FC236}">
                <a16:creationId xmlns:a16="http://schemas.microsoft.com/office/drawing/2014/main" id="{CF7FA723-0F37-E34E-8378-DA18E70FE58B}"/>
              </a:ext>
            </a:extLst>
          </p:cNvPr>
          <p:cNvSpPr/>
          <p:nvPr/>
        </p:nvSpPr>
        <p:spPr>
          <a:xfrm>
            <a:off x="4976430" y="3463904"/>
            <a:ext cx="386882" cy="386882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…</a:t>
            </a: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D21930A8-4D34-2B40-83E9-BF92B9F436AD}"/>
              </a:ext>
            </a:extLst>
          </p:cNvPr>
          <p:cNvSpPr/>
          <p:nvPr/>
        </p:nvSpPr>
        <p:spPr>
          <a:xfrm>
            <a:off x="5716856" y="1233587"/>
            <a:ext cx="127867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200" b="1" dirty="0">
                <a:solidFill>
                  <a:srgbClr val="0C969B"/>
                </a:solidFill>
                <a:latin typeface="Courier New"/>
                <a:ea typeface="Courier New"/>
                <a:cs typeface="Courier New"/>
                <a:sym typeface="Courier New"/>
              </a:rPr>
              <a:t>Dense</a:t>
            </a:r>
            <a:r>
              <a:rPr lang="de-DE" sz="120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-DE" sz="1200" b="1" dirty="0">
                <a:solidFill>
                  <a:srgbClr val="AA0982"/>
                </a:solidFill>
                <a:latin typeface="Courier New"/>
                <a:ea typeface="Courier New"/>
                <a:cs typeface="Courier New"/>
                <a:sym typeface="Courier New"/>
              </a:rPr>
              <a:t>256</a:t>
            </a:r>
            <a:r>
              <a:rPr lang="de-DE" sz="120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Ellipse 25">
                <a:extLst>
                  <a:ext uri="{FF2B5EF4-FFF2-40B4-BE49-F238E27FC236}">
                    <a16:creationId xmlns:a16="http://schemas.microsoft.com/office/drawing/2014/main" id="{14BC36F6-BAD7-F84F-AD7E-F91B8601A046}"/>
                  </a:ext>
                </a:extLst>
              </p:cNvPr>
              <p:cNvSpPr/>
              <p:nvPr/>
            </p:nvSpPr>
            <p:spPr>
              <a:xfrm>
                <a:off x="4976429" y="2609122"/>
                <a:ext cx="386882" cy="386882"/>
              </a:xfrm>
              <a:prstGeom prst="ellipse">
                <a:avLst/>
              </a:prstGeom>
              <a:solidFill>
                <a:srgbClr val="C00000"/>
              </a:solidFill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6" name="Ellipse 25">
                <a:extLst>
                  <a:ext uri="{FF2B5EF4-FFF2-40B4-BE49-F238E27FC236}">
                    <a16:creationId xmlns:a16="http://schemas.microsoft.com/office/drawing/2014/main" id="{14BC36F6-BAD7-F84F-AD7E-F91B8601A0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429" y="2609122"/>
                <a:ext cx="386882" cy="38688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Ellipse 25">
                <a:extLst>
                  <a:ext uri="{FF2B5EF4-FFF2-40B4-BE49-F238E27FC236}">
                    <a16:creationId xmlns:a16="http://schemas.microsoft.com/office/drawing/2014/main" id="{FA2E7DB7-A63A-8D42-B36E-42EEEEEB0817}"/>
                  </a:ext>
                </a:extLst>
              </p:cNvPr>
              <p:cNvSpPr/>
              <p:nvPr/>
            </p:nvSpPr>
            <p:spPr>
              <a:xfrm>
                <a:off x="4976429" y="4318686"/>
                <a:ext cx="386882" cy="386882"/>
              </a:xfrm>
              <a:prstGeom prst="ellipse">
                <a:avLst/>
              </a:prstGeom>
              <a:solidFill>
                <a:srgbClr val="C00000"/>
              </a:solidFill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7" name="Ellipse 25">
                <a:extLst>
                  <a:ext uri="{FF2B5EF4-FFF2-40B4-BE49-F238E27FC236}">
                    <a16:creationId xmlns:a16="http://schemas.microsoft.com/office/drawing/2014/main" id="{FA2E7DB7-A63A-8D42-B36E-42EEEEEB08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429" y="4318686"/>
                <a:ext cx="386882" cy="38688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601E8A38-11D5-5942-A5F0-036473AF4271}"/>
              </a:ext>
            </a:extLst>
          </p:cNvPr>
          <p:cNvCxnSpPr>
            <a:stCxn id="47" idx="6"/>
            <a:endCxn id="61" idx="2"/>
          </p:cNvCxnSpPr>
          <p:nvPr/>
        </p:nvCxnSpPr>
        <p:spPr>
          <a:xfrm>
            <a:off x="4580424" y="1944626"/>
            <a:ext cx="3960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9931AEAF-65F7-0A40-8B42-B2D1C5EB13C1}"/>
              </a:ext>
            </a:extLst>
          </p:cNvPr>
          <p:cNvCxnSpPr>
            <a:stCxn id="48" idx="6"/>
            <a:endCxn id="66" idx="2"/>
          </p:cNvCxnSpPr>
          <p:nvPr/>
        </p:nvCxnSpPr>
        <p:spPr>
          <a:xfrm>
            <a:off x="4580424" y="2802208"/>
            <a:ext cx="396005" cy="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D27D4CB1-65DB-F742-98F3-A525A7A7D137}"/>
              </a:ext>
            </a:extLst>
          </p:cNvPr>
          <p:cNvCxnSpPr>
            <a:stCxn id="49" idx="6"/>
            <a:endCxn id="63" idx="2"/>
          </p:cNvCxnSpPr>
          <p:nvPr/>
        </p:nvCxnSpPr>
        <p:spPr>
          <a:xfrm>
            <a:off x="4580423" y="3657345"/>
            <a:ext cx="3960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0E29D17A-F46A-A74E-A5D4-09B713356AE3}"/>
              </a:ext>
            </a:extLst>
          </p:cNvPr>
          <p:cNvCxnSpPr>
            <a:stCxn id="50" idx="6"/>
            <a:endCxn id="67" idx="2"/>
          </p:cNvCxnSpPr>
          <p:nvPr/>
        </p:nvCxnSpPr>
        <p:spPr>
          <a:xfrm flipV="1">
            <a:off x="4580422" y="4512127"/>
            <a:ext cx="396007" cy="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CF7903BC-7643-0A45-B6A4-70CC6E717326}"/>
              </a:ext>
            </a:extLst>
          </p:cNvPr>
          <p:cNvCxnSpPr>
            <a:stCxn id="61" idx="6"/>
            <a:endCxn id="56" idx="2"/>
          </p:cNvCxnSpPr>
          <p:nvPr/>
        </p:nvCxnSpPr>
        <p:spPr>
          <a:xfrm>
            <a:off x="5363313" y="1944626"/>
            <a:ext cx="707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17AFA015-0DEF-9E4F-9114-8CB1D0A9844B}"/>
              </a:ext>
            </a:extLst>
          </p:cNvPr>
          <p:cNvCxnSpPr>
            <a:stCxn id="61" idx="6"/>
            <a:endCxn id="57" idx="2"/>
          </p:cNvCxnSpPr>
          <p:nvPr/>
        </p:nvCxnSpPr>
        <p:spPr>
          <a:xfrm>
            <a:off x="5363313" y="1944626"/>
            <a:ext cx="707090" cy="857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37D3A4F3-5AAC-7746-9F91-78C94CA2B9C1}"/>
              </a:ext>
            </a:extLst>
          </p:cNvPr>
          <p:cNvCxnSpPr>
            <a:stCxn id="61" idx="6"/>
            <a:endCxn id="58" idx="2"/>
          </p:cNvCxnSpPr>
          <p:nvPr/>
        </p:nvCxnSpPr>
        <p:spPr>
          <a:xfrm>
            <a:off x="5363313" y="1944626"/>
            <a:ext cx="707089" cy="1712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76841056-B971-194E-BB77-4BAAEA659669}"/>
              </a:ext>
            </a:extLst>
          </p:cNvPr>
          <p:cNvCxnSpPr>
            <a:stCxn id="61" idx="6"/>
            <a:endCxn id="59" idx="2"/>
          </p:cNvCxnSpPr>
          <p:nvPr/>
        </p:nvCxnSpPr>
        <p:spPr>
          <a:xfrm>
            <a:off x="5363313" y="1944626"/>
            <a:ext cx="707088" cy="2567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CFBE0F12-9DEF-C34E-A9C0-1A01BAE5117A}"/>
              </a:ext>
            </a:extLst>
          </p:cNvPr>
          <p:cNvCxnSpPr>
            <a:stCxn id="63" idx="6"/>
            <a:endCxn id="56" idx="2"/>
          </p:cNvCxnSpPr>
          <p:nvPr/>
        </p:nvCxnSpPr>
        <p:spPr>
          <a:xfrm flipV="1">
            <a:off x="5363312" y="1944626"/>
            <a:ext cx="707091" cy="1712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8658A9DB-0DC2-2F46-9A40-2780CFF6BB2E}"/>
              </a:ext>
            </a:extLst>
          </p:cNvPr>
          <p:cNvCxnSpPr>
            <a:stCxn id="63" idx="6"/>
            <a:endCxn id="57" idx="2"/>
          </p:cNvCxnSpPr>
          <p:nvPr/>
        </p:nvCxnSpPr>
        <p:spPr>
          <a:xfrm flipV="1">
            <a:off x="5363312" y="2802208"/>
            <a:ext cx="707091" cy="855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4" name="Gerade Verbindung mit Pfeil 93">
            <a:extLst>
              <a:ext uri="{FF2B5EF4-FFF2-40B4-BE49-F238E27FC236}">
                <a16:creationId xmlns:a16="http://schemas.microsoft.com/office/drawing/2014/main" id="{2C107029-B6F8-1B4A-8738-6E71EC0542F4}"/>
              </a:ext>
            </a:extLst>
          </p:cNvPr>
          <p:cNvCxnSpPr>
            <a:stCxn id="63" idx="6"/>
            <a:endCxn id="58" idx="2"/>
          </p:cNvCxnSpPr>
          <p:nvPr/>
        </p:nvCxnSpPr>
        <p:spPr>
          <a:xfrm>
            <a:off x="5363312" y="3657345"/>
            <a:ext cx="707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7" name="Gerade Verbindung mit Pfeil 96">
            <a:extLst>
              <a:ext uri="{FF2B5EF4-FFF2-40B4-BE49-F238E27FC236}">
                <a16:creationId xmlns:a16="http://schemas.microsoft.com/office/drawing/2014/main" id="{23345D86-DC62-8842-8B6B-28C243C1332A}"/>
              </a:ext>
            </a:extLst>
          </p:cNvPr>
          <p:cNvCxnSpPr>
            <a:stCxn id="63" idx="6"/>
            <a:endCxn id="59" idx="2"/>
          </p:cNvCxnSpPr>
          <p:nvPr/>
        </p:nvCxnSpPr>
        <p:spPr>
          <a:xfrm>
            <a:off x="5363312" y="3657345"/>
            <a:ext cx="707089" cy="855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9AEF9B88-A8B0-4FB0-B316-1128EC983D76}"/>
                  </a:ext>
                </a:extLst>
              </p:cNvPr>
              <p:cNvSpPr txBox="1"/>
              <p:nvPr/>
            </p:nvSpPr>
            <p:spPr>
              <a:xfrm>
                <a:off x="6895368" y="2740977"/>
                <a:ext cx="253231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DE" sz="1600" dirty="0">
                    <a:solidFill>
                      <a:schemeClr val="accent5"/>
                    </a:solidFill>
                  </a:rPr>
                  <a:t>Input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600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de-DE" sz="16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:=</m:t>
                    </m:r>
                    <m:r>
                      <a:rPr lang="de-DE" sz="16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sz="16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6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600" dirty="0">
                    <a:solidFill>
                      <a:schemeClr val="accent5"/>
                    </a:solidFill>
                  </a:rPr>
                  <a:t> Matrix</a:t>
                </a:r>
              </a:p>
            </p:txBody>
          </p:sp>
        </mc:Choice>
        <mc:Fallback xmlns="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9AEF9B88-A8B0-4FB0-B316-1128EC983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368" y="2740977"/>
                <a:ext cx="2532313" cy="246221"/>
              </a:xfrm>
              <a:prstGeom prst="rect">
                <a:avLst/>
              </a:prstGeom>
              <a:blipFill>
                <a:blip r:embed="rId7"/>
                <a:stretch>
                  <a:fillRect l="-4808" t="-27500" b="-5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feld 61">
                <a:extLst>
                  <a:ext uri="{FF2B5EF4-FFF2-40B4-BE49-F238E27FC236}">
                    <a16:creationId xmlns:a16="http://schemas.microsoft.com/office/drawing/2014/main" id="{C9605A94-D532-44A6-AFFB-D44B97A971BF}"/>
                  </a:ext>
                </a:extLst>
              </p:cNvPr>
              <p:cNvSpPr txBox="1"/>
              <p:nvPr/>
            </p:nvSpPr>
            <p:spPr>
              <a:xfrm>
                <a:off x="6895368" y="3091455"/>
                <a:ext cx="253231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DE" sz="1600" dirty="0">
                    <a:solidFill>
                      <a:schemeClr val="accent6"/>
                    </a:solidFill>
                  </a:rPr>
                  <a:t>Output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600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de-DE" sz="1600" b="0" i="0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:=</m:t>
                    </m:r>
                    <m:r>
                      <a:rPr lang="de-DE" sz="16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sz="16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6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600" dirty="0">
                    <a:solidFill>
                      <a:schemeClr val="accent6"/>
                    </a:solidFill>
                  </a:rPr>
                  <a:t> Matrix</a:t>
                </a:r>
              </a:p>
            </p:txBody>
          </p:sp>
        </mc:Choice>
        <mc:Fallback xmlns="">
          <p:sp>
            <p:nvSpPr>
              <p:cNvPr id="62" name="Textfeld 61">
                <a:extLst>
                  <a:ext uri="{FF2B5EF4-FFF2-40B4-BE49-F238E27FC236}">
                    <a16:creationId xmlns:a16="http://schemas.microsoft.com/office/drawing/2014/main" id="{C9605A94-D532-44A6-AFFB-D44B97A97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368" y="3091455"/>
                <a:ext cx="2532313" cy="246221"/>
              </a:xfrm>
              <a:prstGeom prst="rect">
                <a:avLst/>
              </a:prstGeom>
              <a:blipFill>
                <a:blip r:embed="rId8"/>
                <a:stretch>
                  <a:fillRect l="-4808" t="-24390" b="-4878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455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126104" y="311350"/>
            <a:ext cx="45147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78909C"/>
              </a:buClr>
              <a:buSzPts val="2400"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78909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Keras </a:t>
            </a:r>
            <a:r>
              <a:rPr lang="de-DE" sz="2400" b="1" kern="0" dirty="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BatchNormalization</a:t>
            </a: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Layer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F06559C-4407-4F2E-BC62-86E1870189F2}"/>
              </a:ext>
            </a:extLst>
          </p:cNvPr>
          <p:cNvSpPr/>
          <p:nvPr/>
        </p:nvSpPr>
        <p:spPr>
          <a:xfrm>
            <a:off x="126104" y="1037632"/>
            <a:ext cx="2944198" cy="314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de-DE" sz="1050" b="1" dirty="0" err="1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model.</a:t>
            </a:r>
            <a:r>
              <a:rPr lang="de-DE" sz="1050" b="1" dirty="0" err="1">
                <a:solidFill>
                  <a:srgbClr val="0C969B"/>
                </a:solidFill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de-DE" sz="105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-DE" sz="1050" b="1" dirty="0">
                <a:solidFill>
                  <a:srgbClr val="0C969B"/>
                </a:solidFill>
                <a:latin typeface="Courier New"/>
                <a:ea typeface="Courier New"/>
                <a:cs typeface="Courier New"/>
                <a:sym typeface="Courier New"/>
              </a:rPr>
              <a:t>BatchNormalization</a:t>
            </a:r>
            <a:r>
              <a:rPr lang="de-DE" sz="105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(..</a:t>
            </a:r>
            <a:r>
              <a:rPr lang="de-DE" sz="1050" b="1" dirty="0">
                <a:solidFill>
                  <a:srgbClr val="AA098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de-DE" sz="105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9B46753-FC2A-465D-90E2-9333E77FD1D0}"/>
              </a:ext>
            </a:extLst>
          </p:cNvPr>
          <p:cNvSpPr/>
          <p:nvPr/>
        </p:nvSpPr>
        <p:spPr>
          <a:xfrm>
            <a:off x="354009" y="1586234"/>
            <a:ext cx="3355406" cy="473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solidFill>
                  <a:srgbClr val="0C969B"/>
                </a:solidFill>
                <a:latin typeface="Courier New"/>
                <a:ea typeface="Courier New"/>
                <a:cs typeface="Courier New"/>
                <a:sym typeface="Courier New"/>
              </a:rPr>
              <a:t>BatchNormalization</a:t>
            </a:r>
            <a:r>
              <a:rPr lang="de-DE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-DE" b="1" dirty="0">
                <a:solidFill>
                  <a:srgbClr val="AA0982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de-DE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</p:txBody>
      </p:sp>
      <p:cxnSp>
        <p:nvCxnSpPr>
          <p:cNvPr id="15" name="Verbinder: gekrümmt 14">
            <a:extLst>
              <a:ext uri="{FF2B5EF4-FFF2-40B4-BE49-F238E27FC236}">
                <a16:creationId xmlns:a16="http://schemas.microsoft.com/office/drawing/2014/main" id="{81A4C569-EB84-4FC3-93DA-9CE2D1171397}"/>
              </a:ext>
            </a:extLst>
          </p:cNvPr>
          <p:cNvCxnSpPr>
            <a:cxnSpLocks/>
          </p:cNvCxnSpPr>
          <p:nvPr/>
        </p:nvCxnSpPr>
        <p:spPr>
          <a:xfrm rot="5400000">
            <a:off x="1304105" y="1334144"/>
            <a:ext cx="276099" cy="31209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F723D33A-E86B-4B66-A3E0-2EE497E7AC33}"/>
              </a:ext>
            </a:extLst>
          </p:cNvPr>
          <p:cNvSpPr/>
          <p:nvPr/>
        </p:nvSpPr>
        <p:spPr>
          <a:xfrm>
            <a:off x="354009" y="2202728"/>
            <a:ext cx="30740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beta_initializer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='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zeros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‘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gamma_initializer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='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ones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', </a:t>
            </a:r>
            <a:endParaRPr lang="de-DE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26AB5826-1B91-436D-86CD-684579133D90}"/>
              </a:ext>
            </a:extLst>
          </p:cNvPr>
          <p:cNvSpPr/>
          <p:nvPr/>
        </p:nvSpPr>
        <p:spPr>
          <a:xfrm>
            <a:off x="354009" y="3318153"/>
            <a:ext cx="3079689" cy="473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solidFill>
                  <a:srgbClr val="0C969B"/>
                </a:solidFill>
                <a:latin typeface="Courier New"/>
                <a:ea typeface="Courier New"/>
                <a:cs typeface="Courier New"/>
                <a:sym typeface="Courier New"/>
              </a:rPr>
              <a:t> BatchNormalization</a:t>
            </a:r>
            <a:r>
              <a:rPr lang="de-DE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0812140C-E73A-4281-A813-AE6CC9683785}"/>
              </a:ext>
            </a:extLst>
          </p:cNvPr>
          <p:cNvSpPr/>
          <p:nvPr/>
        </p:nvSpPr>
        <p:spPr>
          <a:xfrm>
            <a:off x="4017933" y="2353849"/>
            <a:ext cx="639337" cy="639337"/>
          </a:xfrm>
          <a:prstGeom prst="ellipse">
            <a:avLst/>
          </a:prstGeom>
          <a:solidFill>
            <a:srgbClr val="00B0F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5B0720D0-140E-4209-A579-40A61C0123B7}"/>
              </a:ext>
            </a:extLst>
          </p:cNvPr>
          <p:cNvSpPr/>
          <p:nvPr/>
        </p:nvSpPr>
        <p:spPr>
          <a:xfrm>
            <a:off x="5020209" y="1104633"/>
            <a:ext cx="639337" cy="63933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0CCAFBC1-9A3D-4D46-AEAC-FC3EE03F59C2}"/>
              </a:ext>
            </a:extLst>
          </p:cNvPr>
          <p:cNvSpPr/>
          <p:nvPr/>
        </p:nvSpPr>
        <p:spPr>
          <a:xfrm>
            <a:off x="5020209" y="1962215"/>
            <a:ext cx="639337" cy="63933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D2A657D8-3997-4D2E-8D11-4AB0ED63C290}"/>
              </a:ext>
            </a:extLst>
          </p:cNvPr>
          <p:cNvSpPr/>
          <p:nvPr/>
        </p:nvSpPr>
        <p:spPr>
          <a:xfrm>
            <a:off x="5020208" y="2817352"/>
            <a:ext cx="639337" cy="63933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…</a:t>
            </a: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AB2A148C-B8BB-4B90-BEC2-284DF3612BA3}"/>
              </a:ext>
            </a:extLst>
          </p:cNvPr>
          <p:cNvSpPr/>
          <p:nvPr/>
        </p:nvSpPr>
        <p:spPr>
          <a:xfrm>
            <a:off x="5020207" y="3672489"/>
            <a:ext cx="639337" cy="63933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256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7A7AEC0-C965-40BA-95DD-3006DCB72C9C}"/>
              </a:ext>
            </a:extLst>
          </p:cNvPr>
          <p:cNvCxnSpPr>
            <a:stCxn id="21" idx="6"/>
            <a:endCxn id="39" idx="2"/>
          </p:cNvCxnSpPr>
          <p:nvPr/>
        </p:nvCxnSpPr>
        <p:spPr>
          <a:xfrm flipV="1">
            <a:off x="4657270" y="1424302"/>
            <a:ext cx="362939" cy="1249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F0508C67-174F-4E5B-8840-09C626A31AF2}"/>
              </a:ext>
            </a:extLst>
          </p:cNvPr>
          <p:cNvCxnSpPr>
            <a:stCxn id="21" idx="6"/>
            <a:endCxn id="40" idx="2"/>
          </p:cNvCxnSpPr>
          <p:nvPr/>
        </p:nvCxnSpPr>
        <p:spPr>
          <a:xfrm flipV="1">
            <a:off x="4657270" y="2281884"/>
            <a:ext cx="362939" cy="391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2BACCF01-4F29-4F23-9B2A-A09D3ED89029}"/>
              </a:ext>
            </a:extLst>
          </p:cNvPr>
          <p:cNvCxnSpPr>
            <a:stCxn id="21" idx="6"/>
            <a:endCxn id="41" idx="2"/>
          </p:cNvCxnSpPr>
          <p:nvPr/>
        </p:nvCxnSpPr>
        <p:spPr>
          <a:xfrm>
            <a:off x="4657270" y="2673518"/>
            <a:ext cx="362938" cy="463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411F1374-738C-4256-A72A-011EDF14FE90}"/>
              </a:ext>
            </a:extLst>
          </p:cNvPr>
          <p:cNvCxnSpPr>
            <a:stCxn id="21" idx="6"/>
            <a:endCxn id="42" idx="2"/>
          </p:cNvCxnSpPr>
          <p:nvPr/>
        </p:nvCxnSpPr>
        <p:spPr>
          <a:xfrm>
            <a:off x="4657270" y="2673518"/>
            <a:ext cx="362937" cy="1318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Verbinder: gekrümmt 3">
            <a:extLst>
              <a:ext uri="{FF2B5EF4-FFF2-40B4-BE49-F238E27FC236}">
                <a16:creationId xmlns:a16="http://schemas.microsoft.com/office/drawing/2014/main" id="{BD6A0CC5-9B5B-429E-B9EE-0A06556491D5}"/>
              </a:ext>
            </a:extLst>
          </p:cNvPr>
          <p:cNvCxnSpPr>
            <a:cxnSpLocks/>
            <a:stCxn id="19" idx="1"/>
            <a:endCxn id="37" idx="1"/>
          </p:cNvCxnSpPr>
          <p:nvPr/>
        </p:nvCxnSpPr>
        <p:spPr>
          <a:xfrm rot="10800000" flipV="1">
            <a:off x="354009" y="2525894"/>
            <a:ext cx="12700" cy="1028862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lipse 21">
            <a:extLst>
              <a:ext uri="{FF2B5EF4-FFF2-40B4-BE49-F238E27FC236}">
                <a16:creationId xmlns:a16="http://schemas.microsoft.com/office/drawing/2014/main" id="{33B43770-43C9-456B-8F0E-6E7556A01A75}"/>
              </a:ext>
            </a:extLst>
          </p:cNvPr>
          <p:cNvSpPr/>
          <p:nvPr/>
        </p:nvSpPr>
        <p:spPr>
          <a:xfrm>
            <a:off x="6006787" y="1215011"/>
            <a:ext cx="425090" cy="42509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036D8D6D-FFFF-4107-90F4-5938EA482D7F}"/>
              </a:ext>
            </a:extLst>
          </p:cNvPr>
          <p:cNvSpPr/>
          <p:nvPr/>
        </p:nvSpPr>
        <p:spPr>
          <a:xfrm>
            <a:off x="6006787" y="2072593"/>
            <a:ext cx="425090" cy="42509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B4EE908A-5083-43F5-AB14-E9F82189EFB5}"/>
              </a:ext>
            </a:extLst>
          </p:cNvPr>
          <p:cNvSpPr/>
          <p:nvPr/>
        </p:nvSpPr>
        <p:spPr>
          <a:xfrm>
            <a:off x="6006786" y="2927730"/>
            <a:ext cx="425090" cy="42509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…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18AB9839-2421-4CD8-8294-DD010B1F3AC3}"/>
              </a:ext>
            </a:extLst>
          </p:cNvPr>
          <p:cNvSpPr/>
          <p:nvPr/>
        </p:nvSpPr>
        <p:spPr>
          <a:xfrm>
            <a:off x="6006785" y="3782867"/>
            <a:ext cx="425090" cy="42509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3D77CFCC-68A6-49A9-B822-1FF6D6134EBB}"/>
              </a:ext>
            </a:extLst>
          </p:cNvPr>
          <p:cNvCxnSpPr>
            <a:cxnSpLocks/>
            <a:stCxn id="39" idx="6"/>
            <a:endCxn id="22" idx="2"/>
          </p:cNvCxnSpPr>
          <p:nvPr/>
        </p:nvCxnSpPr>
        <p:spPr>
          <a:xfrm>
            <a:off x="5659546" y="1424302"/>
            <a:ext cx="347241" cy="3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0253674-0D6D-44E6-A6C3-FDB9FCB9BC53}"/>
              </a:ext>
            </a:extLst>
          </p:cNvPr>
          <p:cNvCxnSpPr>
            <a:cxnSpLocks/>
            <a:stCxn id="40" idx="6"/>
            <a:endCxn id="24" idx="2"/>
          </p:cNvCxnSpPr>
          <p:nvPr/>
        </p:nvCxnSpPr>
        <p:spPr>
          <a:xfrm>
            <a:off x="5659546" y="2281884"/>
            <a:ext cx="347241" cy="3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76AD5FAB-5E9D-4D83-BFDC-174593E07A68}"/>
              </a:ext>
            </a:extLst>
          </p:cNvPr>
          <p:cNvCxnSpPr>
            <a:cxnSpLocks/>
            <a:stCxn id="41" idx="6"/>
            <a:endCxn id="26" idx="2"/>
          </p:cNvCxnSpPr>
          <p:nvPr/>
        </p:nvCxnSpPr>
        <p:spPr>
          <a:xfrm>
            <a:off x="5659545" y="3137021"/>
            <a:ext cx="347241" cy="3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236F6323-225C-48F6-A878-84AE07B40B37}"/>
              </a:ext>
            </a:extLst>
          </p:cNvPr>
          <p:cNvCxnSpPr>
            <a:cxnSpLocks/>
            <a:stCxn id="42" idx="6"/>
            <a:endCxn id="28" idx="2"/>
          </p:cNvCxnSpPr>
          <p:nvPr/>
        </p:nvCxnSpPr>
        <p:spPr>
          <a:xfrm>
            <a:off x="5659544" y="3992158"/>
            <a:ext cx="347241" cy="3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Ellipse 21">
            <a:extLst>
              <a:ext uri="{FF2B5EF4-FFF2-40B4-BE49-F238E27FC236}">
                <a16:creationId xmlns:a16="http://schemas.microsoft.com/office/drawing/2014/main" id="{6DF35CAD-BF4C-2B4E-A4A9-989920E76ABE}"/>
              </a:ext>
            </a:extLst>
          </p:cNvPr>
          <p:cNvSpPr/>
          <p:nvPr/>
        </p:nvSpPr>
        <p:spPr>
          <a:xfrm>
            <a:off x="6776980" y="1104633"/>
            <a:ext cx="639337" cy="639337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</a:t>
            </a:r>
          </a:p>
        </p:txBody>
      </p:sp>
      <p:sp>
        <p:nvSpPr>
          <p:cNvPr id="31" name="Ellipse 23">
            <a:extLst>
              <a:ext uri="{FF2B5EF4-FFF2-40B4-BE49-F238E27FC236}">
                <a16:creationId xmlns:a16="http://schemas.microsoft.com/office/drawing/2014/main" id="{CED5F082-9C3F-ED46-ADA7-A1475D5788CD}"/>
              </a:ext>
            </a:extLst>
          </p:cNvPr>
          <p:cNvSpPr/>
          <p:nvPr/>
        </p:nvSpPr>
        <p:spPr>
          <a:xfrm>
            <a:off x="6776980" y="1962215"/>
            <a:ext cx="639337" cy="639337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</a:t>
            </a:r>
          </a:p>
        </p:txBody>
      </p:sp>
      <p:sp>
        <p:nvSpPr>
          <p:cNvPr id="32" name="Ellipse 25">
            <a:extLst>
              <a:ext uri="{FF2B5EF4-FFF2-40B4-BE49-F238E27FC236}">
                <a16:creationId xmlns:a16="http://schemas.microsoft.com/office/drawing/2014/main" id="{5E73D384-32A4-CF4A-B7EB-625A80B1D04F}"/>
              </a:ext>
            </a:extLst>
          </p:cNvPr>
          <p:cNvSpPr/>
          <p:nvPr/>
        </p:nvSpPr>
        <p:spPr>
          <a:xfrm>
            <a:off x="6776979" y="2817352"/>
            <a:ext cx="639337" cy="639337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…</a:t>
            </a:r>
          </a:p>
        </p:txBody>
      </p:sp>
      <p:sp>
        <p:nvSpPr>
          <p:cNvPr id="33" name="Ellipse 27">
            <a:extLst>
              <a:ext uri="{FF2B5EF4-FFF2-40B4-BE49-F238E27FC236}">
                <a16:creationId xmlns:a16="http://schemas.microsoft.com/office/drawing/2014/main" id="{744B0255-1537-4042-9472-35C5BAB2EB41}"/>
              </a:ext>
            </a:extLst>
          </p:cNvPr>
          <p:cNvSpPr/>
          <p:nvPr/>
        </p:nvSpPr>
        <p:spPr>
          <a:xfrm>
            <a:off x="6776978" y="3672489"/>
            <a:ext cx="639337" cy="639337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E317A539-A785-0D47-A06E-F1E49366110F}"/>
              </a:ext>
            </a:extLst>
          </p:cNvPr>
          <p:cNvCxnSpPr>
            <a:cxnSpLocks/>
            <a:stCxn id="22" idx="6"/>
            <a:endCxn id="30" idx="2"/>
          </p:cNvCxnSpPr>
          <p:nvPr/>
        </p:nvCxnSpPr>
        <p:spPr>
          <a:xfrm flipV="1">
            <a:off x="6431877" y="1424302"/>
            <a:ext cx="345103" cy="3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85E7D799-91DC-B640-A986-BAF18B3724D5}"/>
              </a:ext>
            </a:extLst>
          </p:cNvPr>
          <p:cNvCxnSpPr>
            <a:cxnSpLocks/>
            <a:stCxn id="24" idx="6"/>
            <a:endCxn id="31" idx="2"/>
          </p:cNvCxnSpPr>
          <p:nvPr/>
        </p:nvCxnSpPr>
        <p:spPr>
          <a:xfrm flipV="1">
            <a:off x="6431877" y="2281884"/>
            <a:ext cx="345103" cy="3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1638D7DE-09B8-324F-BFB5-15DCFD5D2281}"/>
              </a:ext>
            </a:extLst>
          </p:cNvPr>
          <p:cNvCxnSpPr>
            <a:cxnSpLocks/>
            <a:stCxn id="28" idx="6"/>
            <a:endCxn id="33" idx="2"/>
          </p:cNvCxnSpPr>
          <p:nvPr/>
        </p:nvCxnSpPr>
        <p:spPr>
          <a:xfrm flipV="1">
            <a:off x="6431875" y="3992158"/>
            <a:ext cx="345103" cy="3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2B3D44E-40D9-C946-AAAE-4A22ED526BF4}"/>
              </a:ext>
            </a:extLst>
          </p:cNvPr>
          <p:cNvCxnSpPr>
            <a:cxnSpLocks/>
            <a:stCxn id="26" idx="6"/>
            <a:endCxn id="32" idx="2"/>
          </p:cNvCxnSpPr>
          <p:nvPr/>
        </p:nvCxnSpPr>
        <p:spPr>
          <a:xfrm flipV="1">
            <a:off x="6431876" y="3137021"/>
            <a:ext cx="345103" cy="3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Ellipse 23">
            <a:extLst>
              <a:ext uri="{FF2B5EF4-FFF2-40B4-BE49-F238E27FC236}">
                <a16:creationId xmlns:a16="http://schemas.microsoft.com/office/drawing/2014/main" id="{75E0E3E7-0F4A-4621-94B7-E9C948FA0078}"/>
              </a:ext>
            </a:extLst>
          </p:cNvPr>
          <p:cNvSpPr/>
          <p:nvPr/>
        </p:nvSpPr>
        <p:spPr>
          <a:xfrm>
            <a:off x="7830985" y="2353849"/>
            <a:ext cx="639337" cy="639337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prstClr val="white"/>
                </a:solidFill>
              </a:rPr>
              <a:t>BN</a:t>
            </a:r>
            <a:endParaRPr lang="de-DE" dirty="0"/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26682CD6-BCAD-4F95-837D-F43FDA1076A8}"/>
              </a:ext>
            </a:extLst>
          </p:cNvPr>
          <p:cNvCxnSpPr>
            <a:cxnSpLocks/>
            <a:stCxn id="30" idx="6"/>
            <a:endCxn id="69" idx="2"/>
          </p:cNvCxnSpPr>
          <p:nvPr/>
        </p:nvCxnSpPr>
        <p:spPr>
          <a:xfrm>
            <a:off x="7416317" y="1424302"/>
            <a:ext cx="414668" cy="1249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DBA2FCCD-CFAA-44AD-A960-3CC3DAD184CA}"/>
              </a:ext>
            </a:extLst>
          </p:cNvPr>
          <p:cNvCxnSpPr>
            <a:stCxn id="31" idx="6"/>
            <a:endCxn id="69" idx="2"/>
          </p:cNvCxnSpPr>
          <p:nvPr/>
        </p:nvCxnSpPr>
        <p:spPr>
          <a:xfrm>
            <a:off x="7416317" y="2281884"/>
            <a:ext cx="414668" cy="391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AE574BAD-B0B7-4E3A-B5E8-400F6290678F}"/>
              </a:ext>
            </a:extLst>
          </p:cNvPr>
          <p:cNvCxnSpPr>
            <a:cxnSpLocks/>
            <a:stCxn id="32" idx="6"/>
            <a:endCxn id="69" idx="2"/>
          </p:cNvCxnSpPr>
          <p:nvPr/>
        </p:nvCxnSpPr>
        <p:spPr>
          <a:xfrm flipV="1">
            <a:off x="7416316" y="2673518"/>
            <a:ext cx="414669" cy="463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C324E96D-6C1E-4B59-9A5A-D2D44E6C4DD3}"/>
              </a:ext>
            </a:extLst>
          </p:cNvPr>
          <p:cNvCxnSpPr>
            <a:cxnSpLocks/>
            <a:stCxn id="33" idx="6"/>
            <a:endCxn id="69" idx="2"/>
          </p:cNvCxnSpPr>
          <p:nvPr/>
        </p:nvCxnSpPr>
        <p:spPr>
          <a:xfrm flipV="1">
            <a:off x="7416315" y="2673518"/>
            <a:ext cx="414670" cy="1318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6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9" grpId="0"/>
      <p:bldP spid="37" grpId="0"/>
      <p:bldP spid="21" grpId="0" animBg="1"/>
      <p:bldP spid="39" grpId="0" animBg="1"/>
      <p:bldP spid="40" grpId="0" animBg="1"/>
      <p:bldP spid="41" grpId="0" animBg="1"/>
      <p:bldP spid="42" grpId="0" animBg="1"/>
      <p:bldP spid="22" grpId="0" animBg="1"/>
      <p:bldP spid="24" grpId="0" animBg="1"/>
      <p:bldP spid="26" grpId="0" animBg="1"/>
      <p:bldP spid="28" grpId="0" animBg="1"/>
      <p:bldP spid="30" grpId="0" animBg="1"/>
      <p:bldP spid="31" grpId="0" animBg="1"/>
      <p:bldP spid="32" grpId="0" animBg="1"/>
      <p:bldP spid="33" grpId="0" animBg="1"/>
      <p:bldP spid="6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126104" y="311350"/>
            <a:ext cx="5160916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78909C"/>
              </a:buClr>
              <a:buSzPts val="2400"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78909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Keras </a:t>
            </a:r>
            <a:r>
              <a:rPr lang="de-DE" sz="2400" b="1" kern="0" dirty="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Wieso BatchNormalization?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9195377-1122-4D75-8DE7-2C3E02004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690" y="1525934"/>
            <a:ext cx="5586619" cy="2584214"/>
          </a:xfrm>
          <a:prstGeom prst="rect">
            <a:avLst/>
          </a:prstGeom>
        </p:spPr>
      </p:pic>
      <p:sp>
        <p:nvSpPr>
          <p:cNvPr id="7" name="Pfeil: nach oben 6">
            <a:extLst>
              <a:ext uri="{FF2B5EF4-FFF2-40B4-BE49-F238E27FC236}">
                <a16:creationId xmlns:a16="http://schemas.microsoft.com/office/drawing/2014/main" id="{60313898-E676-4583-BC99-2BBFD60242BA}"/>
              </a:ext>
            </a:extLst>
          </p:cNvPr>
          <p:cNvSpPr/>
          <p:nvPr/>
        </p:nvSpPr>
        <p:spPr>
          <a:xfrm>
            <a:off x="2012286" y="4135748"/>
            <a:ext cx="228600" cy="3429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Pfeil: nach oben 34">
            <a:extLst>
              <a:ext uri="{FF2B5EF4-FFF2-40B4-BE49-F238E27FC236}">
                <a16:creationId xmlns:a16="http://schemas.microsoft.com/office/drawing/2014/main" id="{DC4A7605-6A5D-473F-B7EE-D1D9BA67A13A}"/>
              </a:ext>
            </a:extLst>
          </p:cNvPr>
          <p:cNvSpPr/>
          <p:nvPr/>
        </p:nvSpPr>
        <p:spPr>
          <a:xfrm>
            <a:off x="5793478" y="4135748"/>
            <a:ext cx="228600" cy="3429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68C1655E-4A75-40C2-A807-EBB30255B631}"/>
                  </a:ext>
                </a:extLst>
              </p:cNvPr>
              <p:cNvSpPr txBox="1"/>
              <p:nvPr/>
            </p:nvSpPr>
            <p:spPr>
              <a:xfrm>
                <a:off x="4170414" y="2679541"/>
                <a:ext cx="8031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⟶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DE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68C1655E-4A75-40C2-A807-EBB30255B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414" y="2679541"/>
                <a:ext cx="803169" cy="276999"/>
              </a:xfrm>
              <a:prstGeom prst="rect">
                <a:avLst/>
              </a:prstGeom>
              <a:blipFill>
                <a:blip r:embed="rId4"/>
                <a:stretch>
                  <a:fillRect l="-6061" r="-6061" b="-88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86AC3EEE-1192-4F82-9C1E-25383E56CCD2}"/>
              </a:ext>
            </a:extLst>
          </p:cNvPr>
          <p:cNvSpPr txBox="1"/>
          <p:nvPr/>
        </p:nvSpPr>
        <p:spPr>
          <a:xfrm>
            <a:off x="3786366" y="2956540"/>
            <a:ext cx="1571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i="1" dirty="0"/>
              <a:t>„</a:t>
            </a:r>
            <a:r>
              <a:rPr lang="de-DE" sz="1600" i="1" dirty="0" err="1"/>
              <a:t>Covariate</a:t>
            </a:r>
            <a:r>
              <a:rPr lang="de-DE" sz="1600" i="1" dirty="0"/>
              <a:t> Shift“</a:t>
            </a:r>
          </a:p>
        </p:txBody>
      </p:sp>
    </p:spTree>
    <p:extLst>
      <p:ext uri="{BB962C8B-B14F-4D97-AF65-F5344CB8AC3E}">
        <p14:creationId xmlns:p14="http://schemas.microsoft.com/office/powerpoint/2010/main" val="11299061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5" grpId="0" animBg="1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126104" y="311350"/>
            <a:ext cx="5160916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78909C"/>
              </a:buClr>
              <a:buSzPts val="2400"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78909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Keras </a:t>
            </a:r>
            <a:r>
              <a:rPr lang="de-DE" sz="2400" b="1" kern="0" dirty="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Wieso BatchNormalization?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B177FEB0-4897-47EC-A338-EE1700FE5E31}"/>
              </a:ext>
            </a:extLst>
          </p:cNvPr>
          <p:cNvCxnSpPr/>
          <p:nvPr/>
        </p:nvCxnSpPr>
        <p:spPr>
          <a:xfrm>
            <a:off x="2172560" y="1529532"/>
            <a:ext cx="0" cy="21519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6435D2BA-B42F-43D1-9A76-1C74C5D2678C}"/>
              </a:ext>
            </a:extLst>
          </p:cNvPr>
          <p:cNvCxnSpPr>
            <a:cxnSpLocks/>
          </p:cNvCxnSpPr>
          <p:nvPr/>
        </p:nvCxnSpPr>
        <p:spPr>
          <a:xfrm>
            <a:off x="660018" y="3361967"/>
            <a:ext cx="316258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Ellipse 10">
            <a:extLst>
              <a:ext uri="{FF2B5EF4-FFF2-40B4-BE49-F238E27FC236}">
                <a16:creationId xmlns:a16="http://schemas.microsoft.com/office/drawing/2014/main" id="{026F0044-0395-4706-9D8B-A725BCC2CBA2}"/>
              </a:ext>
            </a:extLst>
          </p:cNvPr>
          <p:cNvSpPr/>
          <p:nvPr/>
        </p:nvSpPr>
        <p:spPr>
          <a:xfrm flipV="1">
            <a:off x="1643170" y="3262281"/>
            <a:ext cx="199371" cy="19937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368C94A-C55C-441F-98A3-CA670568E516}"/>
              </a:ext>
            </a:extLst>
          </p:cNvPr>
          <p:cNvSpPr/>
          <p:nvPr/>
        </p:nvSpPr>
        <p:spPr>
          <a:xfrm flipV="1">
            <a:off x="1882656" y="3018216"/>
            <a:ext cx="199371" cy="19937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B1ACB30F-E73E-4BE7-8A18-8D8D965E1853}"/>
              </a:ext>
            </a:extLst>
          </p:cNvPr>
          <p:cNvSpPr/>
          <p:nvPr/>
        </p:nvSpPr>
        <p:spPr>
          <a:xfrm flipV="1">
            <a:off x="2172560" y="2843098"/>
            <a:ext cx="199371" cy="19937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8E157955-B5EC-498E-862B-DAA31CF3591F}"/>
              </a:ext>
            </a:extLst>
          </p:cNvPr>
          <p:cNvSpPr/>
          <p:nvPr/>
        </p:nvSpPr>
        <p:spPr>
          <a:xfrm flipV="1">
            <a:off x="2508371" y="2774354"/>
            <a:ext cx="199371" cy="19937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E61394B2-D436-421D-B99A-F0354A48FFE3}"/>
              </a:ext>
            </a:extLst>
          </p:cNvPr>
          <p:cNvSpPr/>
          <p:nvPr/>
        </p:nvSpPr>
        <p:spPr>
          <a:xfrm flipV="1">
            <a:off x="2749100" y="2674668"/>
            <a:ext cx="199371" cy="19937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Multiplikationszeichen 11">
            <a:extLst>
              <a:ext uri="{FF2B5EF4-FFF2-40B4-BE49-F238E27FC236}">
                <a16:creationId xmlns:a16="http://schemas.microsoft.com/office/drawing/2014/main" id="{A34A915C-8927-47C5-BDC1-D44D2C572215}"/>
              </a:ext>
            </a:extLst>
          </p:cNvPr>
          <p:cNvSpPr/>
          <p:nvPr/>
        </p:nvSpPr>
        <p:spPr>
          <a:xfrm flipV="1">
            <a:off x="1381307" y="2813779"/>
            <a:ext cx="288753" cy="288753"/>
          </a:xfrm>
          <a:prstGeom prst="mathMultipl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Multiplikationszeichen 18">
            <a:extLst>
              <a:ext uri="{FF2B5EF4-FFF2-40B4-BE49-F238E27FC236}">
                <a16:creationId xmlns:a16="http://schemas.microsoft.com/office/drawing/2014/main" id="{AD9217AB-FFDD-4226-934F-A6A448FA081D}"/>
              </a:ext>
            </a:extLst>
          </p:cNvPr>
          <p:cNvSpPr/>
          <p:nvPr/>
        </p:nvSpPr>
        <p:spPr>
          <a:xfrm flipV="1">
            <a:off x="1662123" y="2607991"/>
            <a:ext cx="288753" cy="288753"/>
          </a:xfrm>
          <a:prstGeom prst="mathMultipl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Multiplikationszeichen 19">
            <a:extLst>
              <a:ext uri="{FF2B5EF4-FFF2-40B4-BE49-F238E27FC236}">
                <a16:creationId xmlns:a16="http://schemas.microsoft.com/office/drawing/2014/main" id="{78200BB1-33B0-43E9-8CB9-F49E2E0013DA}"/>
              </a:ext>
            </a:extLst>
          </p:cNvPr>
          <p:cNvSpPr/>
          <p:nvPr/>
        </p:nvSpPr>
        <p:spPr>
          <a:xfrm flipV="1">
            <a:off x="1937650" y="2300402"/>
            <a:ext cx="288753" cy="288753"/>
          </a:xfrm>
          <a:prstGeom prst="mathMultipl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Multiplikationszeichen 20">
            <a:extLst>
              <a:ext uri="{FF2B5EF4-FFF2-40B4-BE49-F238E27FC236}">
                <a16:creationId xmlns:a16="http://schemas.microsoft.com/office/drawing/2014/main" id="{B6A4A440-397C-48C1-A9DC-49AD4DC2CC2C}"/>
              </a:ext>
            </a:extLst>
          </p:cNvPr>
          <p:cNvSpPr/>
          <p:nvPr/>
        </p:nvSpPr>
        <p:spPr>
          <a:xfrm flipV="1">
            <a:off x="2249931" y="2341489"/>
            <a:ext cx="288753" cy="288753"/>
          </a:xfrm>
          <a:prstGeom prst="mathMultipl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Multiplikationszeichen 21">
            <a:extLst>
              <a:ext uri="{FF2B5EF4-FFF2-40B4-BE49-F238E27FC236}">
                <a16:creationId xmlns:a16="http://schemas.microsoft.com/office/drawing/2014/main" id="{91A263BB-A9F5-4A5E-AEB6-4CBA8F0A3F7A}"/>
              </a:ext>
            </a:extLst>
          </p:cNvPr>
          <p:cNvSpPr/>
          <p:nvPr/>
        </p:nvSpPr>
        <p:spPr>
          <a:xfrm flipV="1">
            <a:off x="2530684" y="2097261"/>
            <a:ext cx="288753" cy="288753"/>
          </a:xfrm>
          <a:prstGeom prst="mathMultipl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7C4C0CC4-A7A1-482E-A918-3D82B9A8B85E}"/>
              </a:ext>
            </a:extLst>
          </p:cNvPr>
          <p:cNvSpPr/>
          <p:nvPr/>
        </p:nvSpPr>
        <p:spPr>
          <a:xfrm>
            <a:off x="1127531" y="1823771"/>
            <a:ext cx="2383523" cy="2060710"/>
          </a:xfrm>
          <a:custGeom>
            <a:avLst/>
            <a:gdLst>
              <a:gd name="connsiteX0" fmla="*/ 0 w 2383523"/>
              <a:gd name="connsiteY0" fmla="*/ 2060710 h 2060710"/>
              <a:gd name="connsiteX1" fmla="*/ 570640 w 2383523"/>
              <a:gd name="connsiteY1" fmla="*/ 1208187 h 2060710"/>
              <a:gd name="connsiteX2" fmla="*/ 1436914 w 2383523"/>
              <a:gd name="connsiteY2" fmla="*/ 823176 h 2060710"/>
              <a:gd name="connsiteX3" fmla="*/ 2241311 w 2383523"/>
              <a:gd name="connsiteY3" fmla="*/ 121907 h 2060710"/>
              <a:gd name="connsiteX4" fmla="*/ 2378815 w 2383523"/>
              <a:gd name="connsiteY4" fmla="*/ 5029 h 206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3523" h="2060710">
                <a:moveTo>
                  <a:pt x="0" y="2060710"/>
                </a:moveTo>
                <a:cubicBezTo>
                  <a:pt x="165577" y="1737576"/>
                  <a:pt x="331154" y="1414443"/>
                  <a:pt x="570640" y="1208187"/>
                </a:cubicBezTo>
                <a:cubicBezTo>
                  <a:pt x="810126" y="1001931"/>
                  <a:pt x="1158469" y="1004223"/>
                  <a:pt x="1436914" y="823176"/>
                </a:cubicBezTo>
                <a:cubicBezTo>
                  <a:pt x="1715359" y="642129"/>
                  <a:pt x="2084328" y="258265"/>
                  <a:pt x="2241311" y="121907"/>
                </a:cubicBezTo>
                <a:cubicBezTo>
                  <a:pt x="2398295" y="-14451"/>
                  <a:pt x="2388555" y="-4711"/>
                  <a:pt x="2378815" y="5029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AAEDC284-EE98-4862-AEE7-A11771CB880F}"/>
              </a:ext>
            </a:extLst>
          </p:cNvPr>
          <p:cNvCxnSpPr/>
          <p:nvPr/>
        </p:nvCxnSpPr>
        <p:spPr>
          <a:xfrm>
            <a:off x="6518824" y="1529532"/>
            <a:ext cx="0" cy="21519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49A3B235-B69A-4879-B719-32178E29E7D1}"/>
              </a:ext>
            </a:extLst>
          </p:cNvPr>
          <p:cNvCxnSpPr>
            <a:cxnSpLocks/>
          </p:cNvCxnSpPr>
          <p:nvPr/>
        </p:nvCxnSpPr>
        <p:spPr>
          <a:xfrm>
            <a:off x="5006282" y="3361967"/>
            <a:ext cx="316258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Ellipse 26">
            <a:extLst>
              <a:ext uri="{FF2B5EF4-FFF2-40B4-BE49-F238E27FC236}">
                <a16:creationId xmlns:a16="http://schemas.microsoft.com/office/drawing/2014/main" id="{844698B4-8DEB-43B5-AF81-BE4A847781A3}"/>
              </a:ext>
            </a:extLst>
          </p:cNvPr>
          <p:cNvSpPr/>
          <p:nvPr/>
        </p:nvSpPr>
        <p:spPr>
          <a:xfrm flipV="1">
            <a:off x="5729343" y="2796733"/>
            <a:ext cx="199371" cy="19937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3C4A9910-F989-4473-9F7B-3F29356F62A0}"/>
              </a:ext>
            </a:extLst>
          </p:cNvPr>
          <p:cNvSpPr/>
          <p:nvPr/>
        </p:nvSpPr>
        <p:spPr>
          <a:xfrm flipV="1">
            <a:off x="6095466" y="2724569"/>
            <a:ext cx="199371" cy="19937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4305D2D-5729-488A-AF5C-CB9B49823D84}"/>
              </a:ext>
            </a:extLst>
          </p:cNvPr>
          <p:cNvSpPr/>
          <p:nvPr/>
        </p:nvSpPr>
        <p:spPr>
          <a:xfrm flipV="1">
            <a:off x="6518824" y="2843098"/>
            <a:ext cx="199371" cy="19937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BD160ED1-41CC-4776-B8BF-CB9F69B0F0E1}"/>
              </a:ext>
            </a:extLst>
          </p:cNvPr>
          <p:cNvSpPr/>
          <p:nvPr/>
        </p:nvSpPr>
        <p:spPr>
          <a:xfrm flipV="1">
            <a:off x="6821953" y="3039784"/>
            <a:ext cx="199371" cy="19937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42B2E40E-73D4-4161-B988-62EA1B26C491}"/>
              </a:ext>
            </a:extLst>
          </p:cNvPr>
          <p:cNvSpPr/>
          <p:nvPr/>
        </p:nvSpPr>
        <p:spPr>
          <a:xfrm flipV="1">
            <a:off x="7253311" y="3056783"/>
            <a:ext cx="199371" cy="19937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2" name="Multiplikationszeichen 31">
            <a:extLst>
              <a:ext uri="{FF2B5EF4-FFF2-40B4-BE49-F238E27FC236}">
                <a16:creationId xmlns:a16="http://schemas.microsoft.com/office/drawing/2014/main" id="{0AF9024F-7E63-4CC4-899D-402AF805F8C5}"/>
              </a:ext>
            </a:extLst>
          </p:cNvPr>
          <p:cNvSpPr/>
          <p:nvPr/>
        </p:nvSpPr>
        <p:spPr>
          <a:xfrm flipV="1">
            <a:off x="7149206" y="2569159"/>
            <a:ext cx="288753" cy="288753"/>
          </a:xfrm>
          <a:prstGeom prst="mathMultipl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Multiplikationszeichen 32">
            <a:extLst>
              <a:ext uri="{FF2B5EF4-FFF2-40B4-BE49-F238E27FC236}">
                <a16:creationId xmlns:a16="http://schemas.microsoft.com/office/drawing/2014/main" id="{7F58E671-B6C5-48E9-A331-2C1F7DC3194E}"/>
              </a:ext>
            </a:extLst>
          </p:cNvPr>
          <p:cNvSpPr/>
          <p:nvPr/>
        </p:nvSpPr>
        <p:spPr>
          <a:xfrm flipV="1">
            <a:off x="7461487" y="2436333"/>
            <a:ext cx="288753" cy="288753"/>
          </a:xfrm>
          <a:prstGeom prst="mathMultipl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Multiplikationszeichen 33">
            <a:extLst>
              <a:ext uri="{FF2B5EF4-FFF2-40B4-BE49-F238E27FC236}">
                <a16:creationId xmlns:a16="http://schemas.microsoft.com/office/drawing/2014/main" id="{DE8B3D45-43AF-40D7-8821-15644B33F32A}"/>
              </a:ext>
            </a:extLst>
          </p:cNvPr>
          <p:cNvSpPr/>
          <p:nvPr/>
        </p:nvSpPr>
        <p:spPr>
          <a:xfrm flipV="1">
            <a:off x="6283914" y="2300402"/>
            <a:ext cx="288753" cy="288753"/>
          </a:xfrm>
          <a:prstGeom prst="mathMultipl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Multiplikationszeichen 35">
            <a:extLst>
              <a:ext uri="{FF2B5EF4-FFF2-40B4-BE49-F238E27FC236}">
                <a16:creationId xmlns:a16="http://schemas.microsoft.com/office/drawing/2014/main" id="{F7B908EC-F2C6-43ED-B74A-41778CCDD8EB}"/>
              </a:ext>
            </a:extLst>
          </p:cNvPr>
          <p:cNvSpPr/>
          <p:nvPr/>
        </p:nvSpPr>
        <p:spPr>
          <a:xfrm flipV="1">
            <a:off x="6596195" y="2341489"/>
            <a:ext cx="288753" cy="288753"/>
          </a:xfrm>
          <a:prstGeom prst="mathMultipl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Multiplikationszeichen 36">
            <a:extLst>
              <a:ext uri="{FF2B5EF4-FFF2-40B4-BE49-F238E27FC236}">
                <a16:creationId xmlns:a16="http://schemas.microsoft.com/office/drawing/2014/main" id="{C2ADEEA6-BEA4-48CD-8D41-2C4008CE6AB3}"/>
              </a:ext>
            </a:extLst>
          </p:cNvPr>
          <p:cNvSpPr/>
          <p:nvPr/>
        </p:nvSpPr>
        <p:spPr>
          <a:xfrm flipV="1">
            <a:off x="6608503" y="2097261"/>
            <a:ext cx="288753" cy="288753"/>
          </a:xfrm>
          <a:prstGeom prst="mathMultipl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C7CA7B49-8D09-4519-B705-72AC1B89F9A2}"/>
              </a:ext>
            </a:extLst>
          </p:cNvPr>
          <p:cNvSpPr/>
          <p:nvPr/>
        </p:nvSpPr>
        <p:spPr>
          <a:xfrm flipV="1">
            <a:off x="6244568" y="3164247"/>
            <a:ext cx="199371" cy="19937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D08D3D21-182D-4D0C-9F7A-F89B1CCF0C16}"/>
              </a:ext>
            </a:extLst>
          </p:cNvPr>
          <p:cNvSpPr/>
          <p:nvPr/>
        </p:nvSpPr>
        <p:spPr>
          <a:xfrm flipV="1">
            <a:off x="7198317" y="3385970"/>
            <a:ext cx="199371" cy="19937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1" name="Multiplikationszeichen 40">
            <a:extLst>
              <a:ext uri="{FF2B5EF4-FFF2-40B4-BE49-F238E27FC236}">
                <a16:creationId xmlns:a16="http://schemas.microsoft.com/office/drawing/2014/main" id="{1A991591-AE27-40B4-944F-074F0F714739}"/>
              </a:ext>
            </a:extLst>
          </p:cNvPr>
          <p:cNvSpPr/>
          <p:nvPr/>
        </p:nvSpPr>
        <p:spPr>
          <a:xfrm flipV="1">
            <a:off x="7029348" y="2249661"/>
            <a:ext cx="288753" cy="288753"/>
          </a:xfrm>
          <a:prstGeom prst="mathMultipl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Multiplikationszeichen 41">
            <a:extLst>
              <a:ext uri="{FF2B5EF4-FFF2-40B4-BE49-F238E27FC236}">
                <a16:creationId xmlns:a16="http://schemas.microsoft.com/office/drawing/2014/main" id="{C4397E6A-F09B-41DE-8678-951D7040D3C9}"/>
              </a:ext>
            </a:extLst>
          </p:cNvPr>
          <p:cNvSpPr/>
          <p:nvPr/>
        </p:nvSpPr>
        <p:spPr>
          <a:xfrm flipV="1">
            <a:off x="6124381" y="1964992"/>
            <a:ext cx="288753" cy="288753"/>
          </a:xfrm>
          <a:prstGeom prst="mathMultipl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Freihandform: Form 22">
            <a:extLst>
              <a:ext uri="{FF2B5EF4-FFF2-40B4-BE49-F238E27FC236}">
                <a16:creationId xmlns:a16="http://schemas.microsoft.com/office/drawing/2014/main" id="{3417B585-61A2-45B2-9EB8-8E7CBAB51382}"/>
              </a:ext>
            </a:extLst>
          </p:cNvPr>
          <p:cNvSpPr/>
          <p:nvPr/>
        </p:nvSpPr>
        <p:spPr>
          <a:xfrm>
            <a:off x="4906038" y="1585902"/>
            <a:ext cx="3693681" cy="2476704"/>
          </a:xfrm>
          <a:custGeom>
            <a:avLst/>
            <a:gdLst>
              <a:gd name="connsiteX0" fmla="*/ 0 w 3693681"/>
              <a:gd name="connsiteY0" fmla="*/ 0 h 2476704"/>
              <a:gd name="connsiteX1" fmla="*/ 1182532 w 3693681"/>
              <a:gd name="connsiteY1" fmla="*/ 948776 h 2476704"/>
              <a:gd name="connsiteX2" fmla="*/ 2241311 w 3693681"/>
              <a:gd name="connsiteY2" fmla="*/ 1237534 h 2476704"/>
              <a:gd name="connsiteX3" fmla="*/ 3568223 w 3693681"/>
              <a:gd name="connsiteY3" fmla="*/ 2371940 h 2476704"/>
              <a:gd name="connsiteX4" fmla="*/ 3561347 w 3693681"/>
              <a:gd name="connsiteY4" fmla="*/ 2358190 h 2476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3681" h="2476704">
                <a:moveTo>
                  <a:pt x="0" y="0"/>
                </a:moveTo>
                <a:cubicBezTo>
                  <a:pt x="404490" y="371260"/>
                  <a:pt x="808980" y="742520"/>
                  <a:pt x="1182532" y="948776"/>
                </a:cubicBezTo>
                <a:cubicBezTo>
                  <a:pt x="1556084" y="1155032"/>
                  <a:pt x="1843696" y="1000340"/>
                  <a:pt x="2241311" y="1237534"/>
                </a:cubicBezTo>
                <a:cubicBezTo>
                  <a:pt x="2638926" y="1474728"/>
                  <a:pt x="3568223" y="2371940"/>
                  <a:pt x="3568223" y="2371940"/>
                </a:cubicBezTo>
                <a:cubicBezTo>
                  <a:pt x="3788229" y="2558716"/>
                  <a:pt x="3674788" y="2458453"/>
                  <a:pt x="3561347" y="2358190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CD24B61-C377-49DB-816B-D52279A8924B}"/>
              </a:ext>
            </a:extLst>
          </p:cNvPr>
          <p:cNvSpPr txBox="1"/>
          <p:nvPr/>
        </p:nvSpPr>
        <p:spPr>
          <a:xfrm>
            <a:off x="1439090" y="1128402"/>
            <a:ext cx="1558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Trainingsdaten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48B6802F-769D-41A6-9FD2-F302579CAB13}"/>
              </a:ext>
            </a:extLst>
          </p:cNvPr>
          <p:cNvSpPr txBox="1"/>
          <p:nvPr/>
        </p:nvSpPr>
        <p:spPr>
          <a:xfrm>
            <a:off x="5971142" y="1120861"/>
            <a:ext cx="109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Testdaten</a:t>
            </a:r>
          </a:p>
        </p:txBody>
      </p:sp>
      <p:grpSp>
        <p:nvGrpSpPr>
          <p:cNvPr id="45" name="Group 30">
            <a:extLst>
              <a:ext uri="{FF2B5EF4-FFF2-40B4-BE49-F238E27FC236}">
                <a16:creationId xmlns:a16="http://schemas.microsoft.com/office/drawing/2014/main" id="{4BA39EA6-C6C2-4F07-A8CF-281EA9BD0CFE}"/>
              </a:ext>
            </a:extLst>
          </p:cNvPr>
          <p:cNvGrpSpPr/>
          <p:nvPr/>
        </p:nvGrpSpPr>
        <p:grpSpPr>
          <a:xfrm>
            <a:off x="2052638" y="4153578"/>
            <a:ext cx="5038724" cy="592535"/>
            <a:chOff x="1219200" y="3886196"/>
            <a:chExt cx="3435494" cy="2561171"/>
          </a:xfrm>
        </p:grpSpPr>
        <p:sp>
          <p:nvSpPr>
            <p:cNvPr id="46" name="Rounded Rectangle 9">
              <a:extLst>
                <a:ext uri="{FF2B5EF4-FFF2-40B4-BE49-F238E27FC236}">
                  <a16:creationId xmlns:a16="http://schemas.microsoft.com/office/drawing/2014/main" id="{E8778CDA-F42D-4AD6-94FA-4532A49B4BA4}"/>
                </a:ext>
              </a:extLst>
            </p:cNvPr>
            <p:cNvSpPr/>
            <p:nvPr/>
          </p:nvSpPr>
          <p:spPr>
            <a:xfrm rot="5400000">
              <a:off x="1775076" y="3492682"/>
              <a:ext cx="2486100" cy="3273136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7" name="Chevron 10">
              <a:extLst>
                <a:ext uri="{FF2B5EF4-FFF2-40B4-BE49-F238E27FC236}">
                  <a16:creationId xmlns:a16="http://schemas.microsoft.com/office/drawing/2014/main" id="{2811C4CC-E11B-4326-9A67-4080B40003AD}"/>
                </a:ext>
              </a:extLst>
            </p:cNvPr>
            <p:cNvSpPr/>
            <p:nvPr/>
          </p:nvSpPr>
          <p:spPr>
            <a:xfrm>
              <a:off x="1219200" y="3886199"/>
              <a:ext cx="311728" cy="2486100"/>
            </a:xfrm>
            <a:prstGeom prst="chevron">
              <a:avLst>
                <a:gd name="adj" fmla="val 3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accent4"/>
                </a:solidFill>
              </a:endParaRPr>
            </a:p>
          </p:txBody>
        </p:sp>
        <p:sp>
          <p:nvSpPr>
            <p:cNvPr id="48" name="TextBox 18">
              <a:extLst>
                <a:ext uri="{FF2B5EF4-FFF2-40B4-BE49-F238E27FC236}">
                  <a16:creationId xmlns:a16="http://schemas.microsoft.com/office/drawing/2014/main" id="{B29D5D05-22C2-4306-A7BF-AEF96A88B526}"/>
                </a:ext>
              </a:extLst>
            </p:cNvPr>
            <p:cNvSpPr txBox="1"/>
            <p:nvPr/>
          </p:nvSpPr>
          <p:spPr>
            <a:xfrm>
              <a:off x="1559747" y="3886196"/>
              <a:ext cx="3039342" cy="256117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de-DE" sz="1350" b="1" spc="15" dirty="0">
                  <a:solidFill>
                    <a:schemeClr val="bg1"/>
                  </a:solidFill>
                </a:rPr>
                <a:t>Die Daten sind unterschiedlich Verteilt, weshalb das Netz Sie für Unterschiedliche Datenarten hält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5152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17" grpId="0" animBg="1"/>
      <p:bldP spid="12" grpId="0" animBg="1"/>
      <p:bldP spid="19" grpId="0" animBg="1"/>
      <p:bldP spid="20" grpId="0" animBg="1"/>
      <p:bldP spid="21" grpId="0" animBg="1"/>
      <p:bldP spid="22" grpId="0" animBg="1"/>
      <p:bldP spid="18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39" grpId="0" animBg="1"/>
      <p:bldP spid="40" grpId="0" animBg="1"/>
      <p:bldP spid="41" grpId="0" animBg="1"/>
      <p:bldP spid="42" grpId="0" animBg="1"/>
      <p:bldP spid="23" grpId="0" animBg="1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126103" y="311350"/>
            <a:ext cx="6996591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78909C"/>
              </a:buClr>
              <a:buSzPts val="2400"/>
              <a:defRPr/>
            </a:pPr>
            <a:r>
              <a:rPr lang="de-DE" sz="2400" b="1" kern="0" dirty="0">
                <a:solidFill>
                  <a:srgbClr val="78909C"/>
                </a:solidFill>
                <a:latin typeface="Lato"/>
                <a:ea typeface="Lato"/>
                <a:cs typeface="Lato"/>
                <a:sym typeface="Lato"/>
              </a:rPr>
              <a:t>Keras </a:t>
            </a:r>
            <a:r>
              <a:rPr lang="de-DE" sz="2400" b="1" kern="0" dirty="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Wieso BatchNormalization?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0812140C-E73A-4281-A813-AE6CC9683785}"/>
              </a:ext>
            </a:extLst>
          </p:cNvPr>
          <p:cNvSpPr/>
          <p:nvPr/>
        </p:nvSpPr>
        <p:spPr>
          <a:xfrm>
            <a:off x="126103" y="2605076"/>
            <a:ext cx="440012" cy="440012"/>
          </a:xfrm>
          <a:prstGeom prst="ellipse">
            <a:avLst/>
          </a:prstGeom>
          <a:solidFill>
            <a:srgbClr val="00B0F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5B0720D0-140E-4209-A579-40A61C0123B7}"/>
              </a:ext>
            </a:extLst>
          </p:cNvPr>
          <p:cNvSpPr/>
          <p:nvPr/>
        </p:nvSpPr>
        <p:spPr>
          <a:xfrm>
            <a:off x="1185117" y="1385468"/>
            <a:ext cx="440012" cy="44001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0CCAFBC1-9A3D-4D46-AEAC-FC3EE03F59C2}"/>
              </a:ext>
            </a:extLst>
          </p:cNvPr>
          <p:cNvSpPr/>
          <p:nvPr/>
        </p:nvSpPr>
        <p:spPr>
          <a:xfrm>
            <a:off x="1185117" y="2243050"/>
            <a:ext cx="440012" cy="44001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D2A657D8-3997-4D2E-8D11-4AB0ED63C290}"/>
              </a:ext>
            </a:extLst>
          </p:cNvPr>
          <p:cNvSpPr/>
          <p:nvPr/>
        </p:nvSpPr>
        <p:spPr>
          <a:xfrm>
            <a:off x="1185116" y="3098187"/>
            <a:ext cx="440012" cy="44001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AB2A148C-B8BB-4B90-BEC2-284DF3612BA3}"/>
              </a:ext>
            </a:extLst>
          </p:cNvPr>
          <p:cNvSpPr/>
          <p:nvPr/>
        </p:nvSpPr>
        <p:spPr>
          <a:xfrm>
            <a:off x="1185115" y="3953324"/>
            <a:ext cx="440012" cy="44001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/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7A7AEC0-C965-40BA-95DD-3006DCB72C9C}"/>
              </a:ext>
            </a:extLst>
          </p:cNvPr>
          <p:cNvCxnSpPr>
            <a:stCxn id="21" idx="6"/>
            <a:endCxn id="39" idx="2"/>
          </p:cNvCxnSpPr>
          <p:nvPr/>
        </p:nvCxnSpPr>
        <p:spPr>
          <a:xfrm flipV="1">
            <a:off x="566115" y="1605474"/>
            <a:ext cx="619002" cy="1219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F0508C67-174F-4E5B-8840-09C626A31AF2}"/>
              </a:ext>
            </a:extLst>
          </p:cNvPr>
          <p:cNvCxnSpPr>
            <a:stCxn id="21" idx="6"/>
            <a:endCxn id="40" idx="2"/>
          </p:cNvCxnSpPr>
          <p:nvPr/>
        </p:nvCxnSpPr>
        <p:spPr>
          <a:xfrm flipV="1">
            <a:off x="566115" y="2463056"/>
            <a:ext cx="619002" cy="362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2BACCF01-4F29-4F23-9B2A-A09D3ED89029}"/>
              </a:ext>
            </a:extLst>
          </p:cNvPr>
          <p:cNvCxnSpPr>
            <a:stCxn id="21" idx="6"/>
            <a:endCxn id="41" idx="2"/>
          </p:cNvCxnSpPr>
          <p:nvPr/>
        </p:nvCxnSpPr>
        <p:spPr>
          <a:xfrm>
            <a:off x="566115" y="2825082"/>
            <a:ext cx="619001" cy="493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411F1374-738C-4256-A72A-011EDF14FE90}"/>
              </a:ext>
            </a:extLst>
          </p:cNvPr>
          <p:cNvCxnSpPr>
            <a:stCxn id="21" idx="6"/>
            <a:endCxn id="42" idx="2"/>
          </p:cNvCxnSpPr>
          <p:nvPr/>
        </p:nvCxnSpPr>
        <p:spPr>
          <a:xfrm>
            <a:off x="566115" y="2825082"/>
            <a:ext cx="619000" cy="1348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Ellipse 74">
            <a:extLst>
              <a:ext uri="{FF2B5EF4-FFF2-40B4-BE49-F238E27FC236}">
                <a16:creationId xmlns:a16="http://schemas.microsoft.com/office/drawing/2014/main" id="{51F31CFE-DCDD-4908-964E-8F7615E8CA9A}"/>
              </a:ext>
            </a:extLst>
          </p:cNvPr>
          <p:cNvSpPr/>
          <p:nvPr/>
        </p:nvSpPr>
        <p:spPr>
          <a:xfrm>
            <a:off x="2762552" y="1385468"/>
            <a:ext cx="440012" cy="44001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B729DE8F-EF7F-433E-AC0B-0E9E3041F227}"/>
              </a:ext>
            </a:extLst>
          </p:cNvPr>
          <p:cNvSpPr/>
          <p:nvPr/>
        </p:nvSpPr>
        <p:spPr>
          <a:xfrm>
            <a:off x="2762552" y="2243050"/>
            <a:ext cx="440012" cy="44001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BE993267-27CE-4FEB-9044-A78069FC73AD}"/>
              </a:ext>
            </a:extLst>
          </p:cNvPr>
          <p:cNvSpPr/>
          <p:nvPr/>
        </p:nvSpPr>
        <p:spPr>
          <a:xfrm>
            <a:off x="2762551" y="3098187"/>
            <a:ext cx="440012" cy="44001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7E4313E6-3E79-47FE-A78C-34A113695DDB}"/>
              </a:ext>
            </a:extLst>
          </p:cNvPr>
          <p:cNvSpPr/>
          <p:nvPr/>
        </p:nvSpPr>
        <p:spPr>
          <a:xfrm>
            <a:off x="2762550" y="3953324"/>
            <a:ext cx="440012" cy="44001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/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C49A1AFB-130D-4085-A34A-74F869E4D699}"/>
              </a:ext>
            </a:extLst>
          </p:cNvPr>
          <p:cNvSpPr/>
          <p:nvPr/>
        </p:nvSpPr>
        <p:spPr>
          <a:xfrm>
            <a:off x="4127342" y="1385468"/>
            <a:ext cx="440012" cy="44001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478D5BDC-1D5F-4F71-BA6F-746CE2E80C50}"/>
              </a:ext>
            </a:extLst>
          </p:cNvPr>
          <p:cNvSpPr/>
          <p:nvPr/>
        </p:nvSpPr>
        <p:spPr>
          <a:xfrm>
            <a:off x="4127342" y="2243050"/>
            <a:ext cx="440012" cy="44001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B2D317F3-4550-4938-8567-EE57A7EEE14C}"/>
              </a:ext>
            </a:extLst>
          </p:cNvPr>
          <p:cNvSpPr/>
          <p:nvPr/>
        </p:nvSpPr>
        <p:spPr>
          <a:xfrm>
            <a:off x="4127341" y="3098187"/>
            <a:ext cx="440012" cy="44001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65E7F12F-5433-4BF8-9CEE-5647CFEA9BD9}"/>
              </a:ext>
            </a:extLst>
          </p:cNvPr>
          <p:cNvSpPr/>
          <p:nvPr/>
        </p:nvSpPr>
        <p:spPr>
          <a:xfrm>
            <a:off x="4127340" y="3953324"/>
            <a:ext cx="440012" cy="44001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00" dirty="0"/>
          </a:p>
        </p:txBody>
      </p: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61D247C1-8362-4AC7-BB32-220CA10D8A73}"/>
              </a:ext>
            </a:extLst>
          </p:cNvPr>
          <p:cNvCxnSpPr>
            <a:stCxn id="39" idx="6"/>
            <a:endCxn id="75" idx="2"/>
          </p:cNvCxnSpPr>
          <p:nvPr/>
        </p:nvCxnSpPr>
        <p:spPr>
          <a:xfrm>
            <a:off x="1625129" y="1605474"/>
            <a:ext cx="1137423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A583AF2C-7288-4FA2-93D7-39BBCE78B04C}"/>
              </a:ext>
            </a:extLst>
          </p:cNvPr>
          <p:cNvCxnSpPr>
            <a:stCxn id="39" idx="6"/>
            <a:endCxn id="76" idx="2"/>
          </p:cNvCxnSpPr>
          <p:nvPr/>
        </p:nvCxnSpPr>
        <p:spPr>
          <a:xfrm>
            <a:off x="1625129" y="1605474"/>
            <a:ext cx="1137423" cy="857582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79C679B3-9A30-459C-8FFD-644BBCE5D246}"/>
              </a:ext>
            </a:extLst>
          </p:cNvPr>
          <p:cNvCxnSpPr>
            <a:stCxn id="39" idx="6"/>
            <a:endCxn id="77" idx="2"/>
          </p:cNvCxnSpPr>
          <p:nvPr/>
        </p:nvCxnSpPr>
        <p:spPr>
          <a:xfrm>
            <a:off x="1625129" y="1605474"/>
            <a:ext cx="1137422" cy="1712719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E1EA1F88-D335-4880-AE4C-775D07A3778E}"/>
              </a:ext>
            </a:extLst>
          </p:cNvPr>
          <p:cNvCxnSpPr>
            <a:stCxn id="39" idx="6"/>
            <a:endCxn id="78" idx="2"/>
          </p:cNvCxnSpPr>
          <p:nvPr/>
        </p:nvCxnSpPr>
        <p:spPr>
          <a:xfrm>
            <a:off x="1625129" y="1605474"/>
            <a:ext cx="1137421" cy="2567856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F2B155E9-4D70-4FF0-8FE8-338D9CC2377D}"/>
              </a:ext>
            </a:extLst>
          </p:cNvPr>
          <p:cNvCxnSpPr>
            <a:stCxn id="40" idx="6"/>
            <a:endCxn id="75" idx="2"/>
          </p:cNvCxnSpPr>
          <p:nvPr/>
        </p:nvCxnSpPr>
        <p:spPr>
          <a:xfrm flipV="1">
            <a:off x="1625129" y="1605474"/>
            <a:ext cx="1137423" cy="857582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B3320DA1-19D6-4642-9759-B5B3B3FE6C0F}"/>
              </a:ext>
            </a:extLst>
          </p:cNvPr>
          <p:cNvCxnSpPr>
            <a:stCxn id="40" idx="6"/>
            <a:endCxn id="76" idx="2"/>
          </p:cNvCxnSpPr>
          <p:nvPr/>
        </p:nvCxnSpPr>
        <p:spPr>
          <a:xfrm>
            <a:off x="1625129" y="2463056"/>
            <a:ext cx="1137423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A8C260A1-F42B-404D-910C-0FF2764326DB}"/>
              </a:ext>
            </a:extLst>
          </p:cNvPr>
          <p:cNvCxnSpPr>
            <a:stCxn id="40" idx="6"/>
            <a:endCxn id="77" idx="2"/>
          </p:cNvCxnSpPr>
          <p:nvPr/>
        </p:nvCxnSpPr>
        <p:spPr>
          <a:xfrm>
            <a:off x="1625129" y="2463056"/>
            <a:ext cx="1137422" cy="855137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8EBA53AF-D152-4840-B5CC-1C9786B59CF5}"/>
              </a:ext>
            </a:extLst>
          </p:cNvPr>
          <p:cNvCxnSpPr>
            <a:stCxn id="40" idx="6"/>
            <a:endCxn id="78" idx="2"/>
          </p:cNvCxnSpPr>
          <p:nvPr/>
        </p:nvCxnSpPr>
        <p:spPr>
          <a:xfrm>
            <a:off x="1625129" y="2463056"/>
            <a:ext cx="1137421" cy="1710274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E9350BA4-5E03-419D-8EA0-21DF04CD03D1}"/>
              </a:ext>
            </a:extLst>
          </p:cNvPr>
          <p:cNvCxnSpPr>
            <a:stCxn id="41" idx="6"/>
            <a:endCxn id="75" idx="2"/>
          </p:cNvCxnSpPr>
          <p:nvPr/>
        </p:nvCxnSpPr>
        <p:spPr>
          <a:xfrm flipV="1">
            <a:off x="1625128" y="1605474"/>
            <a:ext cx="1137424" cy="1712719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1FB18C49-0A2C-40FC-B748-451CA29A68D8}"/>
              </a:ext>
            </a:extLst>
          </p:cNvPr>
          <p:cNvCxnSpPr>
            <a:stCxn id="41" idx="6"/>
            <a:endCxn id="76" idx="2"/>
          </p:cNvCxnSpPr>
          <p:nvPr/>
        </p:nvCxnSpPr>
        <p:spPr>
          <a:xfrm flipV="1">
            <a:off x="1625128" y="2463056"/>
            <a:ext cx="1137424" cy="855137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Gerade Verbindung mit Pfeil 93">
            <a:extLst>
              <a:ext uri="{FF2B5EF4-FFF2-40B4-BE49-F238E27FC236}">
                <a16:creationId xmlns:a16="http://schemas.microsoft.com/office/drawing/2014/main" id="{C952059E-5344-4529-9C72-58306722D43C}"/>
              </a:ext>
            </a:extLst>
          </p:cNvPr>
          <p:cNvCxnSpPr>
            <a:stCxn id="41" idx="6"/>
            <a:endCxn id="77" idx="2"/>
          </p:cNvCxnSpPr>
          <p:nvPr/>
        </p:nvCxnSpPr>
        <p:spPr>
          <a:xfrm>
            <a:off x="1625128" y="3318193"/>
            <a:ext cx="1137423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Gerade Verbindung mit Pfeil 96">
            <a:extLst>
              <a:ext uri="{FF2B5EF4-FFF2-40B4-BE49-F238E27FC236}">
                <a16:creationId xmlns:a16="http://schemas.microsoft.com/office/drawing/2014/main" id="{EB6FE1C3-37A5-4BE9-802E-AB423D0FC0D7}"/>
              </a:ext>
            </a:extLst>
          </p:cNvPr>
          <p:cNvCxnSpPr>
            <a:stCxn id="41" idx="6"/>
            <a:endCxn id="78" idx="2"/>
          </p:cNvCxnSpPr>
          <p:nvPr/>
        </p:nvCxnSpPr>
        <p:spPr>
          <a:xfrm>
            <a:off x="1625128" y="3318193"/>
            <a:ext cx="1137422" cy="855137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898C7F66-C239-4F88-A80E-040F3736328B}"/>
              </a:ext>
            </a:extLst>
          </p:cNvPr>
          <p:cNvCxnSpPr>
            <a:stCxn id="42" idx="6"/>
            <a:endCxn id="75" idx="2"/>
          </p:cNvCxnSpPr>
          <p:nvPr/>
        </p:nvCxnSpPr>
        <p:spPr>
          <a:xfrm flipV="1">
            <a:off x="1625127" y="1605474"/>
            <a:ext cx="1137425" cy="2567856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0B52ADDC-883B-4F01-A610-097E2C664166}"/>
              </a:ext>
            </a:extLst>
          </p:cNvPr>
          <p:cNvCxnSpPr>
            <a:stCxn id="42" idx="6"/>
            <a:endCxn id="76" idx="2"/>
          </p:cNvCxnSpPr>
          <p:nvPr/>
        </p:nvCxnSpPr>
        <p:spPr>
          <a:xfrm flipV="1">
            <a:off x="1625127" y="2463056"/>
            <a:ext cx="1137425" cy="1710274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Gerade Verbindung mit Pfeil 102">
            <a:extLst>
              <a:ext uri="{FF2B5EF4-FFF2-40B4-BE49-F238E27FC236}">
                <a16:creationId xmlns:a16="http://schemas.microsoft.com/office/drawing/2014/main" id="{69C0BCD6-A9E7-42E6-8E93-A33AE53F5087}"/>
              </a:ext>
            </a:extLst>
          </p:cNvPr>
          <p:cNvCxnSpPr>
            <a:stCxn id="42" idx="6"/>
            <a:endCxn id="77" idx="2"/>
          </p:cNvCxnSpPr>
          <p:nvPr/>
        </p:nvCxnSpPr>
        <p:spPr>
          <a:xfrm flipV="1">
            <a:off x="1625127" y="3318193"/>
            <a:ext cx="1137424" cy="855137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Gerade Verbindung mit Pfeil 104">
            <a:extLst>
              <a:ext uri="{FF2B5EF4-FFF2-40B4-BE49-F238E27FC236}">
                <a16:creationId xmlns:a16="http://schemas.microsoft.com/office/drawing/2014/main" id="{1C46DC93-1E74-4274-9DA7-BB09AF19EF78}"/>
              </a:ext>
            </a:extLst>
          </p:cNvPr>
          <p:cNvCxnSpPr>
            <a:stCxn id="42" idx="6"/>
            <a:endCxn id="78" idx="2"/>
          </p:cNvCxnSpPr>
          <p:nvPr/>
        </p:nvCxnSpPr>
        <p:spPr>
          <a:xfrm>
            <a:off x="1625127" y="4173330"/>
            <a:ext cx="1137423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Gerade Verbindung mit Pfeil 106">
            <a:extLst>
              <a:ext uri="{FF2B5EF4-FFF2-40B4-BE49-F238E27FC236}">
                <a16:creationId xmlns:a16="http://schemas.microsoft.com/office/drawing/2014/main" id="{3D5ADA7C-0413-4FA1-8BF1-CB056945BE1A}"/>
              </a:ext>
            </a:extLst>
          </p:cNvPr>
          <p:cNvCxnSpPr>
            <a:stCxn id="75" idx="6"/>
            <a:endCxn id="79" idx="2"/>
          </p:cNvCxnSpPr>
          <p:nvPr/>
        </p:nvCxnSpPr>
        <p:spPr>
          <a:xfrm>
            <a:off x="3202564" y="1605474"/>
            <a:ext cx="924778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Gerade Verbindung mit Pfeil 108">
            <a:extLst>
              <a:ext uri="{FF2B5EF4-FFF2-40B4-BE49-F238E27FC236}">
                <a16:creationId xmlns:a16="http://schemas.microsoft.com/office/drawing/2014/main" id="{B82788E0-BA75-4DA5-9E4F-B46B8530E938}"/>
              </a:ext>
            </a:extLst>
          </p:cNvPr>
          <p:cNvCxnSpPr>
            <a:stCxn id="75" idx="6"/>
            <a:endCxn id="80" idx="2"/>
          </p:cNvCxnSpPr>
          <p:nvPr/>
        </p:nvCxnSpPr>
        <p:spPr>
          <a:xfrm>
            <a:off x="3202564" y="1605474"/>
            <a:ext cx="924778" cy="857582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Gerade Verbindung mit Pfeil 110">
            <a:extLst>
              <a:ext uri="{FF2B5EF4-FFF2-40B4-BE49-F238E27FC236}">
                <a16:creationId xmlns:a16="http://schemas.microsoft.com/office/drawing/2014/main" id="{A5DBB04F-4597-49C2-9DC7-F1BFF1A289B1}"/>
              </a:ext>
            </a:extLst>
          </p:cNvPr>
          <p:cNvCxnSpPr>
            <a:stCxn id="75" idx="6"/>
            <a:endCxn id="81" idx="2"/>
          </p:cNvCxnSpPr>
          <p:nvPr/>
        </p:nvCxnSpPr>
        <p:spPr>
          <a:xfrm>
            <a:off x="3202564" y="1605474"/>
            <a:ext cx="924777" cy="1712719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Gerade Verbindung mit Pfeil 112">
            <a:extLst>
              <a:ext uri="{FF2B5EF4-FFF2-40B4-BE49-F238E27FC236}">
                <a16:creationId xmlns:a16="http://schemas.microsoft.com/office/drawing/2014/main" id="{68A74511-753D-4027-B736-710CC36B0438}"/>
              </a:ext>
            </a:extLst>
          </p:cNvPr>
          <p:cNvCxnSpPr>
            <a:stCxn id="75" idx="6"/>
            <a:endCxn id="82" idx="2"/>
          </p:cNvCxnSpPr>
          <p:nvPr/>
        </p:nvCxnSpPr>
        <p:spPr>
          <a:xfrm>
            <a:off x="3202564" y="1605474"/>
            <a:ext cx="924776" cy="2567856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Gerade Verbindung mit Pfeil 114">
            <a:extLst>
              <a:ext uri="{FF2B5EF4-FFF2-40B4-BE49-F238E27FC236}">
                <a16:creationId xmlns:a16="http://schemas.microsoft.com/office/drawing/2014/main" id="{5B21A878-8583-4323-B4BA-A1AD071A6608}"/>
              </a:ext>
            </a:extLst>
          </p:cNvPr>
          <p:cNvCxnSpPr>
            <a:stCxn id="76" idx="6"/>
            <a:endCxn id="79" idx="2"/>
          </p:cNvCxnSpPr>
          <p:nvPr/>
        </p:nvCxnSpPr>
        <p:spPr>
          <a:xfrm flipV="1">
            <a:off x="3202564" y="1605474"/>
            <a:ext cx="924778" cy="857582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Gerade Verbindung mit Pfeil 116">
            <a:extLst>
              <a:ext uri="{FF2B5EF4-FFF2-40B4-BE49-F238E27FC236}">
                <a16:creationId xmlns:a16="http://schemas.microsoft.com/office/drawing/2014/main" id="{8D58734A-B3DF-4FB0-BA0B-060ED6CFD759}"/>
              </a:ext>
            </a:extLst>
          </p:cNvPr>
          <p:cNvCxnSpPr>
            <a:stCxn id="76" idx="6"/>
            <a:endCxn id="80" idx="2"/>
          </p:cNvCxnSpPr>
          <p:nvPr/>
        </p:nvCxnSpPr>
        <p:spPr>
          <a:xfrm>
            <a:off x="3202564" y="2463056"/>
            <a:ext cx="924778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Gerade Verbindung mit Pfeil 118">
            <a:extLst>
              <a:ext uri="{FF2B5EF4-FFF2-40B4-BE49-F238E27FC236}">
                <a16:creationId xmlns:a16="http://schemas.microsoft.com/office/drawing/2014/main" id="{4E7665A2-0050-4A05-9A8F-0267449ACA6A}"/>
              </a:ext>
            </a:extLst>
          </p:cNvPr>
          <p:cNvCxnSpPr>
            <a:stCxn id="76" idx="6"/>
            <a:endCxn id="81" idx="2"/>
          </p:cNvCxnSpPr>
          <p:nvPr/>
        </p:nvCxnSpPr>
        <p:spPr>
          <a:xfrm>
            <a:off x="3202564" y="2463056"/>
            <a:ext cx="924777" cy="855137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Gerade Verbindung mit Pfeil 120">
            <a:extLst>
              <a:ext uri="{FF2B5EF4-FFF2-40B4-BE49-F238E27FC236}">
                <a16:creationId xmlns:a16="http://schemas.microsoft.com/office/drawing/2014/main" id="{11388DD1-7BC9-4B82-B7BC-702FC9850A9F}"/>
              </a:ext>
            </a:extLst>
          </p:cNvPr>
          <p:cNvCxnSpPr>
            <a:stCxn id="76" idx="6"/>
            <a:endCxn id="82" idx="2"/>
          </p:cNvCxnSpPr>
          <p:nvPr/>
        </p:nvCxnSpPr>
        <p:spPr>
          <a:xfrm>
            <a:off x="3202564" y="2463056"/>
            <a:ext cx="924776" cy="1710274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Gerade Verbindung mit Pfeil 122">
            <a:extLst>
              <a:ext uri="{FF2B5EF4-FFF2-40B4-BE49-F238E27FC236}">
                <a16:creationId xmlns:a16="http://schemas.microsoft.com/office/drawing/2014/main" id="{72EB88A6-970E-459A-A3A5-DE105DCDFE38}"/>
              </a:ext>
            </a:extLst>
          </p:cNvPr>
          <p:cNvCxnSpPr>
            <a:stCxn id="77" idx="6"/>
            <a:endCxn id="79" idx="2"/>
          </p:cNvCxnSpPr>
          <p:nvPr/>
        </p:nvCxnSpPr>
        <p:spPr>
          <a:xfrm flipV="1">
            <a:off x="3202563" y="1605474"/>
            <a:ext cx="924779" cy="1712719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C21CAECF-0864-4B36-9385-EEDA878281E8}"/>
              </a:ext>
            </a:extLst>
          </p:cNvPr>
          <p:cNvCxnSpPr>
            <a:stCxn id="77" idx="6"/>
            <a:endCxn id="80" idx="2"/>
          </p:cNvCxnSpPr>
          <p:nvPr/>
        </p:nvCxnSpPr>
        <p:spPr>
          <a:xfrm flipV="1">
            <a:off x="3202563" y="2463056"/>
            <a:ext cx="924779" cy="855137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85B30734-4109-4FE3-AF5E-B96BC4C6816B}"/>
              </a:ext>
            </a:extLst>
          </p:cNvPr>
          <p:cNvCxnSpPr>
            <a:stCxn id="77" idx="6"/>
            <a:endCxn id="81" idx="2"/>
          </p:cNvCxnSpPr>
          <p:nvPr/>
        </p:nvCxnSpPr>
        <p:spPr>
          <a:xfrm>
            <a:off x="3202563" y="3318193"/>
            <a:ext cx="924778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5" name="Gerade Verbindung mit Pfeil 1024">
            <a:extLst>
              <a:ext uri="{FF2B5EF4-FFF2-40B4-BE49-F238E27FC236}">
                <a16:creationId xmlns:a16="http://schemas.microsoft.com/office/drawing/2014/main" id="{A12FE4BD-7265-4D1F-B721-3E693B33C939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>
            <a:off x="3202563" y="3318193"/>
            <a:ext cx="924777" cy="855137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1" name="Gerade Verbindung mit Pfeil 1030">
            <a:extLst>
              <a:ext uri="{FF2B5EF4-FFF2-40B4-BE49-F238E27FC236}">
                <a16:creationId xmlns:a16="http://schemas.microsoft.com/office/drawing/2014/main" id="{A99561B4-D6F6-494E-B671-21F8690C6F1E}"/>
              </a:ext>
            </a:extLst>
          </p:cNvPr>
          <p:cNvCxnSpPr>
            <a:stCxn id="78" idx="6"/>
            <a:endCxn id="79" idx="2"/>
          </p:cNvCxnSpPr>
          <p:nvPr/>
        </p:nvCxnSpPr>
        <p:spPr>
          <a:xfrm flipV="1">
            <a:off x="3202562" y="1605474"/>
            <a:ext cx="924780" cy="2567856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5" name="Gerade Verbindung mit Pfeil 1034">
            <a:extLst>
              <a:ext uri="{FF2B5EF4-FFF2-40B4-BE49-F238E27FC236}">
                <a16:creationId xmlns:a16="http://schemas.microsoft.com/office/drawing/2014/main" id="{35FE439D-8743-4284-934F-0E226F8E8F36}"/>
              </a:ext>
            </a:extLst>
          </p:cNvPr>
          <p:cNvCxnSpPr>
            <a:stCxn id="78" idx="6"/>
            <a:endCxn id="80" idx="2"/>
          </p:cNvCxnSpPr>
          <p:nvPr/>
        </p:nvCxnSpPr>
        <p:spPr>
          <a:xfrm flipV="1">
            <a:off x="3202562" y="2463056"/>
            <a:ext cx="924780" cy="1710274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7" name="Gerade Verbindung mit Pfeil 1036">
            <a:extLst>
              <a:ext uri="{FF2B5EF4-FFF2-40B4-BE49-F238E27FC236}">
                <a16:creationId xmlns:a16="http://schemas.microsoft.com/office/drawing/2014/main" id="{ADF603A8-2EC0-4DC2-B51F-85AE4DFA9646}"/>
              </a:ext>
            </a:extLst>
          </p:cNvPr>
          <p:cNvCxnSpPr>
            <a:stCxn id="78" idx="6"/>
            <a:endCxn id="81" idx="2"/>
          </p:cNvCxnSpPr>
          <p:nvPr/>
        </p:nvCxnSpPr>
        <p:spPr>
          <a:xfrm flipV="1">
            <a:off x="3202562" y="3318193"/>
            <a:ext cx="924779" cy="855137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9" name="Gerade Verbindung mit Pfeil 1038">
            <a:extLst>
              <a:ext uri="{FF2B5EF4-FFF2-40B4-BE49-F238E27FC236}">
                <a16:creationId xmlns:a16="http://schemas.microsoft.com/office/drawing/2014/main" id="{4D17C673-3259-48CA-B791-822E28514DBE}"/>
              </a:ext>
            </a:extLst>
          </p:cNvPr>
          <p:cNvCxnSpPr>
            <a:stCxn id="78" idx="6"/>
            <a:endCxn id="82" idx="2"/>
          </p:cNvCxnSpPr>
          <p:nvPr/>
        </p:nvCxnSpPr>
        <p:spPr>
          <a:xfrm>
            <a:off x="3202562" y="4173330"/>
            <a:ext cx="924778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Ellipse 147">
            <a:extLst>
              <a:ext uri="{FF2B5EF4-FFF2-40B4-BE49-F238E27FC236}">
                <a16:creationId xmlns:a16="http://schemas.microsoft.com/office/drawing/2014/main" id="{14D528C1-B246-476E-9F68-8E534BC32455}"/>
              </a:ext>
            </a:extLst>
          </p:cNvPr>
          <p:cNvSpPr/>
          <p:nvPr/>
        </p:nvSpPr>
        <p:spPr>
          <a:xfrm>
            <a:off x="5107081" y="2605076"/>
            <a:ext cx="440012" cy="440012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Y</a:t>
            </a:r>
          </a:p>
        </p:txBody>
      </p:sp>
      <p:cxnSp>
        <p:nvCxnSpPr>
          <p:cNvPr id="1043" name="Gerade Verbindung mit Pfeil 1042">
            <a:extLst>
              <a:ext uri="{FF2B5EF4-FFF2-40B4-BE49-F238E27FC236}">
                <a16:creationId xmlns:a16="http://schemas.microsoft.com/office/drawing/2014/main" id="{3C3F9445-2EE1-4C98-985C-4275FA7A4CB9}"/>
              </a:ext>
            </a:extLst>
          </p:cNvPr>
          <p:cNvCxnSpPr>
            <a:stCxn id="79" idx="6"/>
            <a:endCxn id="148" idx="2"/>
          </p:cNvCxnSpPr>
          <p:nvPr/>
        </p:nvCxnSpPr>
        <p:spPr>
          <a:xfrm>
            <a:off x="4567354" y="1605474"/>
            <a:ext cx="539727" cy="1219608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7" name="Gerade Verbindung mit Pfeil 1046">
            <a:extLst>
              <a:ext uri="{FF2B5EF4-FFF2-40B4-BE49-F238E27FC236}">
                <a16:creationId xmlns:a16="http://schemas.microsoft.com/office/drawing/2014/main" id="{103F82E6-2F9C-4579-B092-E8C1C300D9DD}"/>
              </a:ext>
            </a:extLst>
          </p:cNvPr>
          <p:cNvCxnSpPr>
            <a:stCxn id="80" idx="6"/>
            <a:endCxn id="148" idx="2"/>
          </p:cNvCxnSpPr>
          <p:nvPr/>
        </p:nvCxnSpPr>
        <p:spPr>
          <a:xfrm>
            <a:off x="4567354" y="2463056"/>
            <a:ext cx="539727" cy="362026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9" name="Gerade Verbindung mit Pfeil 1048">
            <a:extLst>
              <a:ext uri="{FF2B5EF4-FFF2-40B4-BE49-F238E27FC236}">
                <a16:creationId xmlns:a16="http://schemas.microsoft.com/office/drawing/2014/main" id="{325145DF-191E-4CDA-8578-435578F622C0}"/>
              </a:ext>
            </a:extLst>
          </p:cNvPr>
          <p:cNvCxnSpPr>
            <a:stCxn id="81" idx="6"/>
            <a:endCxn id="148" idx="2"/>
          </p:cNvCxnSpPr>
          <p:nvPr/>
        </p:nvCxnSpPr>
        <p:spPr>
          <a:xfrm flipV="1">
            <a:off x="4567353" y="2825082"/>
            <a:ext cx="539728" cy="493111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1" name="Gerade Verbindung mit Pfeil 1050">
            <a:extLst>
              <a:ext uri="{FF2B5EF4-FFF2-40B4-BE49-F238E27FC236}">
                <a16:creationId xmlns:a16="http://schemas.microsoft.com/office/drawing/2014/main" id="{3F5BC824-F2DB-458C-ACB2-39BADA171B14}"/>
              </a:ext>
            </a:extLst>
          </p:cNvPr>
          <p:cNvCxnSpPr>
            <a:stCxn id="82" idx="6"/>
            <a:endCxn id="148" idx="2"/>
          </p:cNvCxnSpPr>
          <p:nvPr/>
        </p:nvCxnSpPr>
        <p:spPr>
          <a:xfrm flipV="1">
            <a:off x="4567352" y="2825082"/>
            <a:ext cx="539729" cy="1348248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2" name="Textfeld 1051">
                <a:extLst>
                  <a:ext uri="{FF2B5EF4-FFF2-40B4-BE49-F238E27FC236}">
                    <a16:creationId xmlns:a16="http://schemas.microsoft.com/office/drawing/2014/main" id="{57E0BC57-0FDE-48CE-8BC8-307BD6E94D1B}"/>
                  </a:ext>
                </a:extLst>
              </p:cNvPr>
              <p:cNvSpPr txBox="1"/>
              <p:nvPr/>
            </p:nvSpPr>
            <p:spPr>
              <a:xfrm>
                <a:off x="587327" y="1161936"/>
                <a:ext cx="506782" cy="176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1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11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de-DE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1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1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052" name="Textfeld 1051">
                <a:extLst>
                  <a:ext uri="{FF2B5EF4-FFF2-40B4-BE49-F238E27FC236}">
                    <a16:creationId xmlns:a16="http://schemas.microsoft.com/office/drawing/2014/main" id="{57E0BC57-0FDE-48CE-8BC8-307BD6E94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27" y="1161936"/>
                <a:ext cx="506782" cy="176330"/>
              </a:xfrm>
              <a:prstGeom prst="rect">
                <a:avLst/>
              </a:prstGeom>
              <a:blipFill>
                <a:blip r:embed="rId3"/>
                <a:stretch>
                  <a:fillRect l="-7229" t="-6897" r="-16867" b="-68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3" name="Eckige Klammer links 1052">
            <a:extLst>
              <a:ext uri="{FF2B5EF4-FFF2-40B4-BE49-F238E27FC236}">
                <a16:creationId xmlns:a16="http://schemas.microsoft.com/office/drawing/2014/main" id="{5F45F479-1E21-4BDC-B3D2-F48AB028FAC7}"/>
              </a:ext>
            </a:extLst>
          </p:cNvPr>
          <p:cNvSpPr/>
          <p:nvPr/>
        </p:nvSpPr>
        <p:spPr>
          <a:xfrm rot="5400000">
            <a:off x="774729" y="1108906"/>
            <a:ext cx="78324" cy="640994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feld 158">
                <a:extLst>
                  <a:ext uri="{FF2B5EF4-FFF2-40B4-BE49-F238E27FC236}">
                    <a16:creationId xmlns:a16="http://schemas.microsoft.com/office/drawing/2014/main" id="{DE1087A5-C4CE-44CC-8F50-22B688DA212D}"/>
                  </a:ext>
                </a:extLst>
              </p:cNvPr>
              <p:cNvSpPr txBox="1"/>
              <p:nvPr/>
            </p:nvSpPr>
            <p:spPr>
              <a:xfrm>
                <a:off x="1733049" y="1191296"/>
                <a:ext cx="899998" cy="176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1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11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de-DE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1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1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59" name="Textfeld 158">
                <a:extLst>
                  <a:ext uri="{FF2B5EF4-FFF2-40B4-BE49-F238E27FC236}">
                    <a16:creationId xmlns:a16="http://schemas.microsoft.com/office/drawing/2014/main" id="{DE1087A5-C4CE-44CC-8F50-22B688DA2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049" y="1191296"/>
                <a:ext cx="899998" cy="176330"/>
              </a:xfrm>
              <a:prstGeom prst="rect">
                <a:avLst/>
              </a:prstGeom>
              <a:blipFill>
                <a:blip r:embed="rId4"/>
                <a:stretch>
                  <a:fillRect t="-3448" b="-103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0" name="Eckige Klammer links 159">
            <a:extLst>
              <a:ext uri="{FF2B5EF4-FFF2-40B4-BE49-F238E27FC236}">
                <a16:creationId xmlns:a16="http://schemas.microsoft.com/office/drawing/2014/main" id="{26BBC43E-7249-4669-B01A-34D7F487EDEA}"/>
              </a:ext>
            </a:extLst>
          </p:cNvPr>
          <p:cNvSpPr/>
          <p:nvPr/>
        </p:nvSpPr>
        <p:spPr>
          <a:xfrm rot="5400000">
            <a:off x="2153741" y="860232"/>
            <a:ext cx="78326" cy="1138346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feld 160">
                <a:extLst>
                  <a:ext uri="{FF2B5EF4-FFF2-40B4-BE49-F238E27FC236}">
                    <a16:creationId xmlns:a16="http://schemas.microsoft.com/office/drawing/2014/main" id="{96BA83A5-E579-4E96-BFCB-EAB2E1CDBF1C}"/>
                  </a:ext>
                </a:extLst>
              </p:cNvPr>
              <p:cNvSpPr txBox="1"/>
              <p:nvPr/>
            </p:nvSpPr>
            <p:spPr>
              <a:xfrm>
                <a:off x="3214491" y="1173399"/>
                <a:ext cx="899998" cy="176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1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1100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de-DE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1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100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61" name="Textfeld 160">
                <a:extLst>
                  <a:ext uri="{FF2B5EF4-FFF2-40B4-BE49-F238E27FC236}">
                    <a16:creationId xmlns:a16="http://schemas.microsoft.com/office/drawing/2014/main" id="{96BA83A5-E579-4E96-BFCB-EAB2E1CDB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4491" y="1173399"/>
                <a:ext cx="899998" cy="176330"/>
              </a:xfrm>
              <a:prstGeom prst="rect">
                <a:avLst/>
              </a:prstGeom>
              <a:blipFill>
                <a:blip r:embed="rId5"/>
                <a:stretch>
                  <a:fillRect t="-3448" b="-103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Eckige Klammer links 161">
            <a:extLst>
              <a:ext uri="{FF2B5EF4-FFF2-40B4-BE49-F238E27FC236}">
                <a16:creationId xmlns:a16="http://schemas.microsoft.com/office/drawing/2014/main" id="{7A40ACF4-EB14-4580-AFBB-5A71D9518382}"/>
              </a:ext>
            </a:extLst>
          </p:cNvPr>
          <p:cNvSpPr/>
          <p:nvPr/>
        </p:nvSpPr>
        <p:spPr>
          <a:xfrm rot="5400000">
            <a:off x="3623117" y="963995"/>
            <a:ext cx="81824" cy="924776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feld 162">
                <a:extLst>
                  <a:ext uri="{FF2B5EF4-FFF2-40B4-BE49-F238E27FC236}">
                    <a16:creationId xmlns:a16="http://schemas.microsoft.com/office/drawing/2014/main" id="{5B7794D7-BA15-45B1-9D5B-0A5AD3F775F8}"/>
                  </a:ext>
                </a:extLst>
              </p:cNvPr>
              <p:cNvSpPr txBox="1"/>
              <p:nvPr/>
            </p:nvSpPr>
            <p:spPr>
              <a:xfrm>
                <a:off x="4635208" y="1191296"/>
                <a:ext cx="506782" cy="176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1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1100" b="0" i="1" smtClean="0">
                              <a:latin typeface="Cambria Math" panose="02040503050406030204" pitchFamily="18" charset="0"/>
                            </a:rPr>
                            <m:t>(4)</m:t>
                          </m:r>
                        </m:sup>
                      </m:sSup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de-DE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1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100" b="0" i="1" smtClean="0">
                              <a:latin typeface="Cambria Math" panose="02040503050406030204" pitchFamily="18" charset="0"/>
                            </a:rPr>
                            <m:t>(4)</m:t>
                          </m:r>
                        </m:sup>
                      </m:sSup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63" name="Textfeld 162">
                <a:extLst>
                  <a:ext uri="{FF2B5EF4-FFF2-40B4-BE49-F238E27FC236}">
                    <a16:creationId xmlns:a16="http://schemas.microsoft.com/office/drawing/2014/main" id="{5B7794D7-BA15-45B1-9D5B-0A5AD3F77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208" y="1191296"/>
                <a:ext cx="506782" cy="176330"/>
              </a:xfrm>
              <a:prstGeom prst="rect">
                <a:avLst/>
              </a:prstGeom>
              <a:blipFill>
                <a:blip r:embed="rId6"/>
                <a:stretch>
                  <a:fillRect l="-7143" t="-3448" r="-15476" b="-103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Eckige Klammer links 163">
            <a:extLst>
              <a:ext uri="{FF2B5EF4-FFF2-40B4-BE49-F238E27FC236}">
                <a16:creationId xmlns:a16="http://schemas.microsoft.com/office/drawing/2014/main" id="{80B429B5-179D-4AD9-B94D-D4606FD1D002}"/>
              </a:ext>
            </a:extLst>
          </p:cNvPr>
          <p:cNvSpPr/>
          <p:nvPr/>
        </p:nvSpPr>
        <p:spPr>
          <a:xfrm rot="5400000">
            <a:off x="4842319" y="1123272"/>
            <a:ext cx="80280" cy="607766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8" name="Textfeld 1057">
            <a:extLst>
              <a:ext uri="{FF2B5EF4-FFF2-40B4-BE49-F238E27FC236}">
                <a16:creationId xmlns:a16="http://schemas.microsoft.com/office/drawing/2014/main" id="{DD3DD39C-832A-4276-9378-E4CC86BA46D7}"/>
              </a:ext>
            </a:extLst>
          </p:cNvPr>
          <p:cNvSpPr txBox="1"/>
          <p:nvPr/>
        </p:nvSpPr>
        <p:spPr>
          <a:xfrm>
            <a:off x="1251660" y="4473983"/>
            <a:ext cx="306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/>
              <a:t>H1</a:t>
            </a:r>
          </a:p>
        </p:txBody>
      </p:sp>
      <p:sp>
        <p:nvSpPr>
          <p:cNvPr id="170" name="Textfeld 169">
            <a:extLst>
              <a:ext uri="{FF2B5EF4-FFF2-40B4-BE49-F238E27FC236}">
                <a16:creationId xmlns:a16="http://schemas.microsoft.com/office/drawing/2014/main" id="{C4EBC6B5-4D12-4126-B5E4-74460CE92371}"/>
              </a:ext>
            </a:extLst>
          </p:cNvPr>
          <p:cNvSpPr txBox="1"/>
          <p:nvPr/>
        </p:nvSpPr>
        <p:spPr>
          <a:xfrm>
            <a:off x="2829096" y="4476528"/>
            <a:ext cx="306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/>
              <a:t>H2</a:t>
            </a:r>
          </a:p>
        </p:txBody>
      </p:sp>
      <p:sp>
        <p:nvSpPr>
          <p:cNvPr id="171" name="Textfeld 170">
            <a:extLst>
              <a:ext uri="{FF2B5EF4-FFF2-40B4-BE49-F238E27FC236}">
                <a16:creationId xmlns:a16="http://schemas.microsoft.com/office/drawing/2014/main" id="{FD39CAE4-8C35-4261-985E-2FE60B281C46}"/>
              </a:ext>
            </a:extLst>
          </p:cNvPr>
          <p:cNvSpPr txBox="1"/>
          <p:nvPr/>
        </p:nvSpPr>
        <p:spPr>
          <a:xfrm>
            <a:off x="4212155" y="4473983"/>
            <a:ext cx="306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/>
              <a:t>H3</a:t>
            </a:r>
          </a:p>
        </p:txBody>
      </p:sp>
      <p:cxnSp>
        <p:nvCxnSpPr>
          <p:cNvPr id="1060" name="Gerade Verbindung mit Pfeil 1059">
            <a:extLst>
              <a:ext uri="{FF2B5EF4-FFF2-40B4-BE49-F238E27FC236}">
                <a16:creationId xmlns:a16="http://schemas.microsoft.com/office/drawing/2014/main" id="{53E802CB-D5C2-441C-8CAA-45490FDEB0F7}"/>
              </a:ext>
            </a:extLst>
          </p:cNvPr>
          <p:cNvCxnSpPr>
            <a:stCxn id="1058" idx="3"/>
            <a:endCxn id="170" idx="1"/>
          </p:cNvCxnSpPr>
          <p:nvPr/>
        </p:nvCxnSpPr>
        <p:spPr>
          <a:xfrm>
            <a:off x="1558580" y="4581705"/>
            <a:ext cx="1270516" cy="2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Gerade Verbindung mit Pfeil 1061">
            <a:extLst>
              <a:ext uri="{FF2B5EF4-FFF2-40B4-BE49-F238E27FC236}">
                <a16:creationId xmlns:a16="http://schemas.microsoft.com/office/drawing/2014/main" id="{A0995741-1FB7-4ECD-8C6C-3EE1DF46764E}"/>
              </a:ext>
            </a:extLst>
          </p:cNvPr>
          <p:cNvCxnSpPr>
            <a:stCxn id="170" idx="3"/>
            <a:endCxn id="171" idx="1"/>
          </p:cNvCxnSpPr>
          <p:nvPr/>
        </p:nvCxnSpPr>
        <p:spPr>
          <a:xfrm flipV="1">
            <a:off x="3136016" y="4581705"/>
            <a:ext cx="1076139" cy="2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8" name="Group 30">
            <a:extLst>
              <a:ext uri="{FF2B5EF4-FFF2-40B4-BE49-F238E27FC236}">
                <a16:creationId xmlns:a16="http://schemas.microsoft.com/office/drawing/2014/main" id="{46508986-57CE-465F-AC14-A5976A107A01}"/>
              </a:ext>
            </a:extLst>
          </p:cNvPr>
          <p:cNvGrpSpPr/>
          <p:nvPr/>
        </p:nvGrpSpPr>
        <p:grpSpPr>
          <a:xfrm>
            <a:off x="5723476" y="1529213"/>
            <a:ext cx="3328375" cy="575167"/>
            <a:chOff x="1219199" y="3886200"/>
            <a:chExt cx="3435495" cy="2486100"/>
          </a:xfrm>
        </p:grpSpPr>
        <p:sp>
          <p:nvSpPr>
            <p:cNvPr id="189" name="Rounded Rectangle 9">
              <a:extLst>
                <a:ext uri="{FF2B5EF4-FFF2-40B4-BE49-F238E27FC236}">
                  <a16:creationId xmlns:a16="http://schemas.microsoft.com/office/drawing/2014/main" id="{5A246159-18F7-4904-A8D4-509B57F8C7A9}"/>
                </a:ext>
              </a:extLst>
            </p:cNvPr>
            <p:cNvSpPr/>
            <p:nvPr/>
          </p:nvSpPr>
          <p:spPr>
            <a:xfrm rot="5400000">
              <a:off x="1775076" y="3492682"/>
              <a:ext cx="2486100" cy="3273136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0" name="Chevron 10">
              <a:extLst>
                <a:ext uri="{FF2B5EF4-FFF2-40B4-BE49-F238E27FC236}">
                  <a16:creationId xmlns:a16="http://schemas.microsoft.com/office/drawing/2014/main" id="{86B29F69-7880-417D-A921-FE24C9E1DE97}"/>
                </a:ext>
              </a:extLst>
            </p:cNvPr>
            <p:cNvSpPr/>
            <p:nvPr/>
          </p:nvSpPr>
          <p:spPr>
            <a:xfrm>
              <a:off x="1219199" y="3886200"/>
              <a:ext cx="340547" cy="2486100"/>
            </a:xfrm>
            <a:prstGeom prst="chevron">
              <a:avLst>
                <a:gd name="adj" fmla="val 3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accent4"/>
                </a:solidFill>
              </a:endParaRPr>
            </a:p>
          </p:txBody>
        </p:sp>
        <p:sp>
          <p:nvSpPr>
            <p:cNvPr id="191" name="TextBox 18">
              <a:extLst>
                <a:ext uri="{FF2B5EF4-FFF2-40B4-BE49-F238E27FC236}">
                  <a16:creationId xmlns:a16="http://schemas.microsoft.com/office/drawing/2014/main" id="{74E177C8-F9AD-4718-A1AA-25CA764EEC98}"/>
                </a:ext>
              </a:extLst>
            </p:cNvPr>
            <p:cNvSpPr txBox="1"/>
            <p:nvPr/>
          </p:nvSpPr>
          <p:spPr>
            <a:xfrm>
              <a:off x="1589079" y="4088955"/>
              <a:ext cx="3010009" cy="208058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de-DE" sz="1050" b="1" spc="15" dirty="0">
                  <a:solidFill>
                    <a:schemeClr val="bg1"/>
                  </a:solidFill>
                </a:rPr>
                <a:t>Da die Hidden Layer voneinander abhängig sind versucht BN diese einzeln zu regulieren</a:t>
              </a:r>
            </a:p>
          </p:txBody>
        </p:sp>
      </p:grpSp>
      <p:grpSp>
        <p:nvGrpSpPr>
          <p:cNvPr id="192" name="Group 30">
            <a:extLst>
              <a:ext uri="{FF2B5EF4-FFF2-40B4-BE49-F238E27FC236}">
                <a16:creationId xmlns:a16="http://schemas.microsoft.com/office/drawing/2014/main" id="{1E9555F0-905F-4992-B92A-4FD4D0ED72A7}"/>
              </a:ext>
            </a:extLst>
          </p:cNvPr>
          <p:cNvGrpSpPr/>
          <p:nvPr/>
        </p:nvGrpSpPr>
        <p:grpSpPr>
          <a:xfrm>
            <a:off x="5723476" y="2414612"/>
            <a:ext cx="3328375" cy="575167"/>
            <a:chOff x="1219199" y="3886200"/>
            <a:chExt cx="3435495" cy="2486100"/>
          </a:xfrm>
        </p:grpSpPr>
        <p:sp>
          <p:nvSpPr>
            <p:cNvPr id="193" name="Rounded Rectangle 9">
              <a:extLst>
                <a:ext uri="{FF2B5EF4-FFF2-40B4-BE49-F238E27FC236}">
                  <a16:creationId xmlns:a16="http://schemas.microsoft.com/office/drawing/2014/main" id="{535A8C5B-48F5-4124-A1CB-B720F32F96CF}"/>
                </a:ext>
              </a:extLst>
            </p:cNvPr>
            <p:cNvSpPr/>
            <p:nvPr/>
          </p:nvSpPr>
          <p:spPr>
            <a:xfrm rot="5400000">
              <a:off x="1775076" y="3492682"/>
              <a:ext cx="2486100" cy="3273136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4" name="Chevron 10">
              <a:extLst>
                <a:ext uri="{FF2B5EF4-FFF2-40B4-BE49-F238E27FC236}">
                  <a16:creationId xmlns:a16="http://schemas.microsoft.com/office/drawing/2014/main" id="{842B39F3-6906-46E8-B2B7-3AEF896752CA}"/>
                </a:ext>
              </a:extLst>
            </p:cNvPr>
            <p:cNvSpPr/>
            <p:nvPr/>
          </p:nvSpPr>
          <p:spPr>
            <a:xfrm>
              <a:off x="1219199" y="3886200"/>
              <a:ext cx="340547" cy="2486100"/>
            </a:xfrm>
            <a:prstGeom prst="chevron">
              <a:avLst>
                <a:gd name="adj" fmla="val 3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accent4"/>
                </a:solidFill>
              </a:endParaRPr>
            </a:p>
          </p:txBody>
        </p:sp>
        <p:sp>
          <p:nvSpPr>
            <p:cNvPr id="195" name="TextBox 18">
              <a:extLst>
                <a:ext uri="{FF2B5EF4-FFF2-40B4-BE49-F238E27FC236}">
                  <a16:creationId xmlns:a16="http://schemas.microsoft.com/office/drawing/2014/main" id="{65545CE9-27F7-45D9-8081-5C44F417D09D}"/>
                </a:ext>
              </a:extLst>
            </p:cNvPr>
            <p:cNvSpPr txBox="1"/>
            <p:nvPr/>
          </p:nvSpPr>
          <p:spPr>
            <a:xfrm>
              <a:off x="1589079" y="4088955"/>
              <a:ext cx="3010009" cy="208058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de-DE" sz="1050" b="1" spc="15" dirty="0">
                  <a:solidFill>
                    <a:schemeClr val="bg1"/>
                  </a:solidFill>
                </a:rPr>
                <a:t>Die Aktivierungen der Hidden Layer werden normalisiert</a:t>
              </a:r>
            </a:p>
          </p:txBody>
        </p:sp>
      </p:grpSp>
      <p:grpSp>
        <p:nvGrpSpPr>
          <p:cNvPr id="196" name="Group 30">
            <a:extLst>
              <a:ext uri="{FF2B5EF4-FFF2-40B4-BE49-F238E27FC236}">
                <a16:creationId xmlns:a16="http://schemas.microsoft.com/office/drawing/2014/main" id="{C7E5FF40-6962-4436-830E-749FF48DF81A}"/>
              </a:ext>
            </a:extLst>
          </p:cNvPr>
          <p:cNvGrpSpPr/>
          <p:nvPr/>
        </p:nvGrpSpPr>
        <p:grpSpPr>
          <a:xfrm>
            <a:off x="5723476" y="3300010"/>
            <a:ext cx="3328375" cy="575167"/>
            <a:chOff x="1219199" y="3886200"/>
            <a:chExt cx="3435495" cy="2486100"/>
          </a:xfrm>
        </p:grpSpPr>
        <p:sp>
          <p:nvSpPr>
            <p:cNvPr id="197" name="Rounded Rectangle 9">
              <a:extLst>
                <a:ext uri="{FF2B5EF4-FFF2-40B4-BE49-F238E27FC236}">
                  <a16:creationId xmlns:a16="http://schemas.microsoft.com/office/drawing/2014/main" id="{379B18CE-FC44-435F-B7C1-F5AB2137F694}"/>
                </a:ext>
              </a:extLst>
            </p:cNvPr>
            <p:cNvSpPr/>
            <p:nvPr/>
          </p:nvSpPr>
          <p:spPr>
            <a:xfrm rot="5400000">
              <a:off x="1775076" y="3492682"/>
              <a:ext cx="2486100" cy="3273136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8" name="Chevron 10">
              <a:extLst>
                <a:ext uri="{FF2B5EF4-FFF2-40B4-BE49-F238E27FC236}">
                  <a16:creationId xmlns:a16="http://schemas.microsoft.com/office/drawing/2014/main" id="{3ECF2DAA-AF46-4FA9-BB0F-030A260FA73E}"/>
                </a:ext>
              </a:extLst>
            </p:cNvPr>
            <p:cNvSpPr/>
            <p:nvPr/>
          </p:nvSpPr>
          <p:spPr>
            <a:xfrm>
              <a:off x="1219199" y="3886200"/>
              <a:ext cx="340547" cy="2486100"/>
            </a:xfrm>
            <a:prstGeom prst="chevron">
              <a:avLst>
                <a:gd name="adj" fmla="val 3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accent4"/>
                </a:solidFill>
              </a:endParaRPr>
            </a:p>
          </p:txBody>
        </p:sp>
        <p:sp>
          <p:nvSpPr>
            <p:cNvPr id="199" name="TextBox 18">
              <a:extLst>
                <a:ext uri="{FF2B5EF4-FFF2-40B4-BE49-F238E27FC236}">
                  <a16:creationId xmlns:a16="http://schemas.microsoft.com/office/drawing/2014/main" id="{D4601611-1CA5-4DAB-809C-7C3B19E11C54}"/>
                </a:ext>
              </a:extLst>
            </p:cNvPr>
            <p:cNvSpPr txBox="1"/>
            <p:nvPr/>
          </p:nvSpPr>
          <p:spPr>
            <a:xfrm>
              <a:off x="1589079" y="4088955"/>
              <a:ext cx="3010009" cy="208058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de-DE" sz="1050" b="1" spc="15" dirty="0">
                  <a:solidFill>
                    <a:schemeClr val="bg1"/>
                  </a:solidFill>
                </a:rPr>
                <a:t>Mithilfe von BN kann die Anzahl der Dropout Layer reduziert werden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73444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2" grpId="0"/>
      <p:bldP spid="1053" grpId="0" animBg="1"/>
      <p:bldP spid="159" grpId="0"/>
      <p:bldP spid="160" grpId="0" animBg="1"/>
      <p:bldP spid="161" grpId="0"/>
      <p:bldP spid="162" grpId="0" animBg="1"/>
      <p:bldP spid="163" grpId="0"/>
      <p:bldP spid="164" grpId="0" animBg="1"/>
      <p:bldP spid="1058" grpId="0"/>
      <p:bldP spid="170" grpId="0"/>
      <p:bldP spid="17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126103" y="311350"/>
            <a:ext cx="6996591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78909C"/>
              </a:buClr>
              <a:buSzPts val="2400"/>
              <a:defRPr/>
            </a:pPr>
            <a:r>
              <a:rPr lang="de-DE" sz="2400" b="1" kern="0" dirty="0">
                <a:solidFill>
                  <a:srgbClr val="78909C"/>
                </a:solidFill>
                <a:latin typeface="Lato"/>
                <a:ea typeface="Lato"/>
                <a:cs typeface="Lato"/>
                <a:sym typeface="Lato"/>
              </a:rPr>
              <a:t>Keras </a:t>
            </a:r>
            <a:r>
              <a:rPr lang="de-DE" sz="2400" b="1" kern="0" dirty="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Wieso (Batch)</a:t>
            </a:r>
            <a:r>
              <a:rPr lang="de-DE" sz="2400" b="1" kern="0" dirty="0" err="1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Normalization</a:t>
            </a:r>
            <a:r>
              <a:rPr lang="de-DE" sz="2400" b="1" kern="0" dirty="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?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1AB6E24-CC20-4BC4-94BF-F933319B4216}"/>
              </a:ext>
            </a:extLst>
          </p:cNvPr>
          <p:cNvSpPr txBox="1"/>
          <p:nvPr/>
        </p:nvSpPr>
        <p:spPr>
          <a:xfrm>
            <a:off x="715926" y="1155404"/>
            <a:ext cx="4315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Hyperparameter bereits bekannt: Batch Size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C8024CC3-781D-46FF-8A76-E70A410D3C15}"/>
              </a:ext>
            </a:extLst>
          </p:cNvPr>
          <p:cNvSpPr/>
          <p:nvPr/>
        </p:nvSpPr>
        <p:spPr>
          <a:xfrm>
            <a:off x="283535" y="1229832"/>
            <a:ext cx="432391" cy="2204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B650F2A5-92D6-4093-8016-6B2B0B442305}"/>
              </a:ext>
            </a:extLst>
          </p:cNvPr>
          <p:cNvSpPr txBox="1"/>
          <p:nvPr/>
        </p:nvSpPr>
        <p:spPr>
          <a:xfrm>
            <a:off x="715926" y="1599164"/>
            <a:ext cx="4711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Die Normalisierung wird in 4 Schritte berechnet:</a:t>
            </a:r>
          </a:p>
        </p:txBody>
      </p:sp>
      <p:sp>
        <p:nvSpPr>
          <p:cNvPr id="87" name="Pfeil: nach rechts 86">
            <a:extLst>
              <a:ext uri="{FF2B5EF4-FFF2-40B4-BE49-F238E27FC236}">
                <a16:creationId xmlns:a16="http://schemas.microsoft.com/office/drawing/2014/main" id="{FC2FDC4A-E071-4CC7-9E22-8A937330F172}"/>
              </a:ext>
            </a:extLst>
          </p:cNvPr>
          <p:cNvSpPr/>
          <p:nvPr/>
        </p:nvSpPr>
        <p:spPr>
          <a:xfrm>
            <a:off x="283535" y="1673592"/>
            <a:ext cx="432391" cy="2204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4407DFD1-427E-4D5B-B2FE-30E0C92A08DF}"/>
                  </a:ext>
                </a:extLst>
              </p:cNvPr>
              <p:cNvSpPr txBox="1"/>
              <p:nvPr/>
            </p:nvSpPr>
            <p:spPr>
              <a:xfrm>
                <a:off x="284539" y="2131822"/>
                <a:ext cx="39344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dirty="0">
                    <a:solidFill>
                      <a:schemeClr val="accent1"/>
                    </a:solidFill>
                  </a:rPr>
                  <a:t>Input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de-DE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, Parameter </a:t>
                </a:r>
                <a14:m>
                  <m:oMath xmlns:m="http://schemas.openxmlformats.org/officeDocument/2006/math">
                    <m:r>
                      <a:rPr lang="de-DE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und </a:t>
                </a:r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de-DE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4407DFD1-427E-4D5B-B2FE-30E0C92A0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39" y="2131822"/>
                <a:ext cx="3934410" cy="276999"/>
              </a:xfrm>
              <a:prstGeom prst="rect">
                <a:avLst/>
              </a:prstGeom>
              <a:blipFill>
                <a:blip r:embed="rId3"/>
                <a:stretch>
                  <a:fillRect l="-3721" t="-28889" r="-1085" b="-5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feld 88">
                <a:extLst>
                  <a:ext uri="{FF2B5EF4-FFF2-40B4-BE49-F238E27FC236}">
                    <a16:creationId xmlns:a16="http://schemas.microsoft.com/office/drawing/2014/main" id="{712758DD-9C9C-4B23-B537-1AFE15513D8B}"/>
                  </a:ext>
                </a:extLst>
              </p:cNvPr>
              <p:cNvSpPr txBox="1"/>
              <p:nvPr/>
            </p:nvSpPr>
            <p:spPr>
              <a:xfrm>
                <a:off x="5590183" y="2110533"/>
                <a:ext cx="2346733" cy="319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dirty="0">
                    <a:solidFill>
                      <a:schemeClr val="accent4"/>
                    </a:solidFill>
                  </a:rPr>
                  <a:t>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de-DE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𝐵𝑁</m:t>
                        </m:r>
                      </m:e>
                      <m:sub>
                        <m: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89" name="Textfeld 88">
                <a:extLst>
                  <a:ext uri="{FF2B5EF4-FFF2-40B4-BE49-F238E27FC236}">
                    <a16:creationId xmlns:a16="http://schemas.microsoft.com/office/drawing/2014/main" id="{712758DD-9C9C-4B23-B537-1AFE15513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183" y="2110533"/>
                <a:ext cx="2346733" cy="319575"/>
              </a:xfrm>
              <a:prstGeom prst="rect">
                <a:avLst/>
              </a:prstGeom>
              <a:blipFill>
                <a:blip r:embed="rId4"/>
                <a:stretch>
                  <a:fillRect l="-5974" t="-16981" r="-3377" b="-3773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3CEE417-7D32-4C5B-A67F-FA9EFFC673DD}"/>
                  </a:ext>
                </a:extLst>
              </p:cNvPr>
              <p:cNvSpPr txBox="1"/>
              <p:nvPr/>
            </p:nvSpPr>
            <p:spPr>
              <a:xfrm>
                <a:off x="915277" y="3023413"/>
                <a:ext cx="1246752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f>
                        <m:f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sz="1600" dirty="0"/>
              </a:p>
            </p:txBody>
          </p:sp>
        </mc:Choice>
        <mc:Fallback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3CEE417-7D32-4C5B-A67F-FA9EFFC67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277" y="3023413"/>
                <a:ext cx="1246752" cy="672172"/>
              </a:xfrm>
              <a:prstGeom prst="rect">
                <a:avLst/>
              </a:prstGeom>
              <a:blipFill>
                <a:blip r:embed="rId5"/>
                <a:stretch>
                  <a:fillRect b="-9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0040D2CF-2097-49E5-AB96-E2FD5461E1E5}"/>
                  </a:ext>
                </a:extLst>
              </p:cNvPr>
              <p:cNvSpPr txBox="1"/>
              <p:nvPr/>
            </p:nvSpPr>
            <p:spPr>
              <a:xfrm>
                <a:off x="843024" y="4131219"/>
                <a:ext cx="2027991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f>
                        <m:f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0040D2CF-2097-49E5-AB96-E2FD5461E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024" y="4131219"/>
                <a:ext cx="2027991" cy="6721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264EAA0F-3675-4B80-A95C-6C7421802CC2}"/>
                  </a:ext>
                </a:extLst>
              </p:cNvPr>
              <p:cNvSpPr txBox="1"/>
              <p:nvPr/>
            </p:nvSpPr>
            <p:spPr>
              <a:xfrm>
                <a:off x="6102117" y="3105514"/>
                <a:ext cx="1322863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f>
                        <m:fPr>
                          <m:ctrlPr>
                            <a:rPr lang="de-DE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de-DE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 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de-DE" sz="1600" dirty="0"/>
              </a:p>
            </p:txBody>
          </p:sp>
        </mc:Choice>
        <mc:Fallback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264EAA0F-3675-4B80-A95C-6C7421802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17" y="3105514"/>
                <a:ext cx="1322863" cy="525016"/>
              </a:xfrm>
              <a:prstGeom prst="rect">
                <a:avLst/>
              </a:prstGeom>
              <a:blipFill>
                <a:blip r:embed="rId7"/>
                <a:stretch>
                  <a:fillRect l="-1382" t="-1149" r="-922" b="-804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FC4607E4-26D0-42DD-9EE9-D4992FA08390}"/>
                  </a:ext>
                </a:extLst>
              </p:cNvPr>
              <p:cNvSpPr txBox="1"/>
              <p:nvPr/>
            </p:nvSpPr>
            <p:spPr>
              <a:xfrm>
                <a:off x="6102117" y="4374508"/>
                <a:ext cx="2554353" cy="2840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acc>
                        <m:accPr>
                          <m:chr m:val="̂"/>
                          <m:ctrlP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≡</m:t>
                      </m:r>
                      <m:sSub>
                        <m:sSub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𝐵𝑁</m:t>
                          </m:r>
                        </m:e>
                        <m:sub>
                          <m:r>
                            <a:rPr lang="de-DE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r>
                        <a:rPr lang="de-DE" sz="16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FC4607E4-26D0-42DD-9EE9-D4992FA08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17" y="4374508"/>
                <a:ext cx="2554353" cy="284052"/>
              </a:xfrm>
              <a:prstGeom prst="rect">
                <a:avLst/>
              </a:prstGeom>
              <a:blipFill>
                <a:blip r:embed="rId8"/>
                <a:stretch>
                  <a:fillRect l="-1432" t="-10870" r="-2387" b="-239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llipse 5">
            <a:extLst>
              <a:ext uri="{FF2B5EF4-FFF2-40B4-BE49-F238E27FC236}">
                <a16:creationId xmlns:a16="http://schemas.microsoft.com/office/drawing/2014/main" id="{896459B4-69CA-4855-9551-BCA544C6FD9F}"/>
              </a:ext>
            </a:extLst>
          </p:cNvPr>
          <p:cNvSpPr/>
          <p:nvPr/>
        </p:nvSpPr>
        <p:spPr>
          <a:xfrm>
            <a:off x="396616" y="2730984"/>
            <a:ext cx="318899" cy="31889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5916709-B513-49AF-AAC9-723825DF4AA4}"/>
              </a:ext>
            </a:extLst>
          </p:cNvPr>
          <p:cNvSpPr txBox="1"/>
          <p:nvPr/>
        </p:nvSpPr>
        <p:spPr>
          <a:xfrm>
            <a:off x="715515" y="2707076"/>
            <a:ext cx="2719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Mittelwert der Batch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A697BA7B-C9FF-41C1-8AC2-491F9B188E54}"/>
              </a:ext>
            </a:extLst>
          </p:cNvPr>
          <p:cNvSpPr/>
          <p:nvPr/>
        </p:nvSpPr>
        <p:spPr>
          <a:xfrm>
            <a:off x="396616" y="3816573"/>
            <a:ext cx="318899" cy="31889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DE83A72-3757-461F-B07A-DB9264356CD4}"/>
              </a:ext>
            </a:extLst>
          </p:cNvPr>
          <p:cNvSpPr txBox="1"/>
          <p:nvPr/>
        </p:nvSpPr>
        <p:spPr>
          <a:xfrm>
            <a:off x="715515" y="3792665"/>
            <a:ext cx="2719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Varianz der Batch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44CB33F2-F5F9-4F6D-874E-FBDB12762266}"/>
              </a:ext>
            </a:extLst>
          </p:cNvPr>
          <p:cNvSpPr/>
          <p:nvPr/>
        </p:nvSpPr>
        <p:spPr>
          <a:xfrm>
            <a:off x="5584355" y="2753696"/>
            <a:ext cx="318899" cy="31889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3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86110F5-4AE4-41BB-814E-C2464277878F}"/>
              </a:ext>
            </a:extLst>
          </p:cNvPr>
          <p:cNvSpPr txBox="1"/>
          <p:nvPr/>
        </p:nvSpPr>
        <p:spPr>
          <a:xfrm>
            <a:off x="5903254" y="2729788"/>
            <a:ext cx="2719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Normalisiere der Batch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C2E3928D-F076-4F08-94EF-DC72F23A682F}"/>
              </a:ext>
            </a:extLst>
          </p:cNvPr>
          <p:cNvSpPr/>
          <p:nvPr/>
        </p:nvSpPr>
        <p:spPr>
          <a:xfrm>
            <a:off x="5584355" y="3840481"/>
            <a:ext cx="318899" cy="31889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4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0CEC3B0-501F-4719-AA14-A3ADDFEB2FE5}"/>
              </a:ext>
            </a:extLst>
          </p:cNvPr>
          <p:cNvSpPr txBox="1"/>
          <p:nvPr/>
        </p:nvSpPr>
        <p:spPr>
          <a:xfrm>
            <a:off x="5903254" y="3816573"/>
            <a:ext cx="2719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Skalieren und Verschieben</a:t>
            </a:r>
          </a:p>
        </p:txBody>
      </p:sp>
    </p:spTree>
    <p:extLst>
      <p:ext uri="{BB962C8B-B14F-4D97-AF65-F5344CB8AC3E}">
        <p14:creationId xmlns:p14="http://schemas.microsoft.com/office/powerpoint/2010/main" val="3675413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85" grpId="0"/>
      <p:bldP spid="87" grpId="0" animBg="1"/>
      <p:bldP spid="4" grpId="0"/>
      <p:bldP spid="89" grpId="0"/>
      <p:bldP spid="5" grpId="0"/>
      <p:bldP spid="10" grpId="0"/>
      <p:bldP spid="11" grpId="0"/>
      <p:bldP spid="12" grpId="0"/>
      <p:bldP spid="6" grpId="0" animBg="1"/>
      <p:bldP spid="7" grpId="0"/>
      <p:bldP spid="16" grpId="0" animBg="1"/>
      <p:bldP spid="17" grpId="0"/>
      <p:bldP spid="18" grpId="0" animBg="1"/>
      <p:bldP spid="19" grpId="0"/>
      <p:bldP spid="20" grpId="0" animBg="1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126103" y="311350"/>
            <a:ext cx="6996591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78909C"/>
              </a:buClr>
              <a:buSzPts val="2400"/>
              <a:defRPr/>
            </a:pPr>
            <a:r>
              <a:rPr lang="de-DE" sz="2400" b="1" kern="0" dirty="0">
                <a:solidFill>
                  <a:srgbClr val="78909C"/>
                </a:solidFill>
                <a:latin typeface="Lato"/>
                <a:ea typeface="Lato"/>
                <a:cs typeface="Lato"/>
                <a:sym typeface="Lato"/>
              </a:rPr>
              <a:t>Keras </a:t>
            </a:r>
            <a:r>
              <a:rPr lang="de-DE" sz="2400" b="1" kern="0" dirty="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Wieso (Batch)</a:t>
            </a:r>
            <a:r>
              <a:rPr lang="de-DE" sz="2400" b="1" kern="0" dirty="0" err="1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Normalization</a:t>
            </a:r>
            <a:r>
              <a:rPr lang="de-DE" sz="2400" b="1" kern="0" dirty="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?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1AB6E24-CC20-4BC4-94BF-F933319B4216}"/>
              </a:ext>
            </a:extLst>
          </p:cNvPr>
          <p:cNvSpPr txBox="1"/>
          <p:nvPr/>
        </p:nvSpPr>
        <p:spPr>
          <a:xfrm>
            <a:off x="715926" y="1155404"/>
            <a:ext cx="4315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Hyperparameter bereits bekannt: Batch Size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C8024CC3-781D-46FF-8A76-E70A410D3C15}"/>
              </a:ext>
            </a:extLst>
          </p:cNvPr>
          <p:cNvSpPr/>
          <p:nvPr/>
        </p:nvSpPr>
        <p:spPr>
          <a:xfrm>
            <a:off x="283535" y="1229832"/>
            <a:ext cx="432391" cy="2204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B650F2A5-92D6-4093-8016-6B2B0B442305}"/>
              </a:ext>
            </a:extLst>
          </p:cNvPr>
          <p:cNvSpPr txBox="1"/>
          <p:nvPr/>
        </p:nvSpPr>
        <p:spPr>
          <a:xfrm>
            <a:off x="715926" y="1599164"/>
            <a:ext cx="4711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Die Normalisierung wird in 4 Schritte berechnet:</a:t>
            </a:r>
          </a:p>
        </p:txBody>
      </p:sp>
      <p:sp>
        <p:nvSpPr>
          <p:cNvPr id="87" name="Pfeil: nach rechts 86">
            <a:extLst>
              <a:ext uri="{FF2B5EF4-FFF2-40B4-BE49-F238E27FC236}">
                <a16:creationId xmlns:a16="http://schemas.microsoft.com/office/drawing/2014/main" id="{FC2FDC4A-E071-4CC7-9E22-8A937330F172}"/>
              </a:ext>
            </a:extLst>
          </p:cNvPr>
          <p:cNvSpPr/>
          <p:nvPr/>
        </p:nvSpPr>
        <p:spPr>
          <a:xfrm>
            <a:off x="283535" y="1673592"/>
            <a:ext cx="432391" cy="2204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4407DFD1-427E-4D5B-B2FE-30E0C92A08DF}"/>
                  </a:ext>
                </a:extLst>
              </p:cNvPr>
              <p:cNvSpPr txBox="1"/>
              <p:nvPr/>
            </p:nvSpPr>
            <p:spPr>
              <a:xfrm>
                <a:off x="284539" y="2131822"/>
                <a:ext cx="39344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dirty="0">
                    <a:solidFill>
                      <a:schemeClr val="accent1"/>
                    </a:solidFill>
                  </a:rPr>
                  <a:t>Input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de-DE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, Parameter </a:t>
                </a:r>
                <a14:m>
                  <m:oMath xmlns:m="http://schemas.openxmlformats.org/officeDocument/2006/math">
                    <m:r>
                      <a:rPr lang="de-DE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und </a:t>
                </a:r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de-DE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4407DFD1-427E-4D5B-B2FE-30E0C92A0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39" y="2131822"/>
                <a:ext cx="3934410" cy="276999"/>
              </a:xfrm>
              <a:prstGeom prst="rect">
                <a:avLst/>
              </a:prstGeom>
              <a:blipFill>
                <a:blip r:embed="rId3"/>
                <a:stretch>
                  <a:fillRect l="-3721" t="-28889" r="-1085" b="-5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feld 88">
                <a:extLst>
                  <a:ext uri="{FF2B5EF4-FFF2-40B4-BE49-F238E27FC236}">
                    <a16:creationId xmlns:a16="http://schemas.microsoft.com/office/drawing/2014/main" id="{712758DD-9C9C-4B23-B537-1AFE15513D8B}"/>
                  </a:ext>
                </a:extLst>
              </p:cNvPr>
              <p:cNvSpPr txBox="1"/>
              <p:nvPr/>
            </p:nvSpPr>
            <p:spPr>
              <a:xfrm>
                <a:off x="5590183" y="2110533"/>
                <a:ext cx="2346733" cy="319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dirty="0">
                    <a:solidFill>
                      <a:schemeClr val="accent4"/>
                    </a:solidFill>
                  </a:rPr>
                  <a:t>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de-DE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𝐵𝑁</m:t>
                        </m:r>
                      </m:e>
                      <m:sub>
                        <m: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89" name="Textfeld 88">
                <a:extLst>
                  <a:ext uri="{FF2B5EF4-FFF2-40B4-BE49-F238E27FC236}">
                    <a16:creationId xmlns:a16="http://schemas.microsoft.com/office/drawing/2014/main" id="{712758DD-9C9C-4B23-B537-1AFE15513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183" y="2110533"/>
                <a:ext cx="2346733" cy="319575"/>
              </a:xfrm>
              <a:prstGeom prst="rect">
                <a:avLst/>
              </a:prstGeom>
              <a:blipFill>
                <a:blip r:embed="rId4"/>
                <a:stretch>
                  <a:fillRect l="-5974" t="-16981" r="-3377" b="-3773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3CEE417-7D32-4C5B-A67F-FA9EFFC673DD}"/>
                  </a:ext>
                </a:extLst>
              </p:cNvPr>
              <p:cNvSpPr txBox="1"/>
              <p:nvPr/>
            </p:nvSpPr>
            <p:spPr>
              <a:xfrm>
                <a:off x="828347" y="4283993"/>
                <a:ext cx="1246752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f>
                        <m:f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sz="1600" dirty="0"/>
              </a:p>
            </p:txBody>
          </p:sp>
        </mc:Choice>
        <mc:Fallback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3CEE417-7D32-4C5B-A67F-FA9EFFC67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347" y="4283993"/>
                <a:ext cx="1246752" cy="6721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0040D2CF-2097-49E5-AB96-E2FD5461E1E5}"/>
                  </a:ext>
                </a:extLst>
              </p:cNvPr>
              <p:cNvSpPr txBox="1"/>
              <p:nvPr/>
            </p:nvSpPr>
            <p:spPr>
              <a:xfrm>
                <a:off x="3881090" y="4283993"/>
                <a:ext cx="2027991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f>
                        <m:f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0040D2CF-2097-49E5-AB96-E2FD5461E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1090" y="4283993"/>
                <a:ext cx="2027991" cy="6721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264EAA0F-3675-4B80-A95C-6C7421802CC2}"/>
                  </a:ext>
                </a:extLst>
              </p:cNvPr>
              <p:cNvSpPr txBox="1"/>
              <p:nvPr/>
            </p:nvSpPr>
            <p:spPr>
              <a:xfrm>
                <a:off x="6791647" y="4349010"/>
                <a:ext cx="1322863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f>
                        <m:fPr>
                          <m:ctrlPr>
                            <a:rPr lang="de-DE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de-DE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 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de-DE" sz="1600" dirty="0"/>
              </a:p>
            </p:txBody>
          </p:sp>
        </mc:Choice>
        <mc:Fallback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264EAA0F-3675-4B80-A95C-6C7421802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647" y="4349010"/>
                <a:ext cx="1322863" cy="525016"/>
              </a:xfrm>
              <a:prstGeom prst="rect">
                <a:avLst/>
              </a:prstGeom>
              <a:blipFill>
                <a:blip r:embed="rId7"/>
                <a:stretch>
                  <a:fillRect l="-1382" t="-1149" r="-922" b="-804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FC4607E4-26D0-42DD-9EE9-D4992FA08390}"/>
                  </a:ext>
                </a:extLst>
              </p:cNvPr>
              <p:cNvSpPr txBox="1"/>
              <p:nvPr/>
            </p:nvSpPr>
            <p:spPr>
              <a:xfrm>
                <a:off x="2648047" y="2945821"/>
                <a:ext cx="3824701" cy="4260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acc>
                        <m:accPr>
                          <m:chr m:val="̂"/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de-DE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≡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𝐵𝑁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r>
                        <a:rPr lang="de-DE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FC4607E4-26D0-42DD-9EE9-D4992FA08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047" y="2945821"/>
                <a:ext cx="3824701" cy="42607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llipse 5">
            <a:extLst>
              <a:ext uri="{FF2B5EF4-FFF2-40B4-BE49-F238E27FC236}">
                <a16:creationId xmlns:a16="http://schemas.microsoft.com/office/drawing/2014/main" id="{896459B4-69CA-4855-9551-BCA544C6FD9F}"/>
              </a:ext>
            </a:extLst>
          </p:cNvPr>
          <p:cNvSpPr/>
          <p:nvPr/>
        </p:nvSpPr>
        <p:spPr>
          <a:xfrm>
            <a:off x="309686" y="3991564"/>
            <a:ext cx="318899" cy="31889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5916709-B513-49AF-AAC9-723825DF4AA4}"/>
              </a:ext>
            </a:extLst>
          </p:cNvPr>
          <p:cNvSpPr txBox="1"/>
          <p:nvPr/>
        </p:nvSpPr>
        <p:spPr>
          <a:xfrm>
            <a:off x="628585" y="3967656"/>
            <a:ext cx="2719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Mittelwert der Batch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A697BA7B-C9FF-41C1-8AC2-491F9B188E54}"/>
              </a:ext>
            </a:extLst>
          </p:cNvPr>
          <p:cNvSpPr/>
          <p:nvPr/>
        </p:nvSpPr>
        <p:spPr>
          <a:xfrm>
            <a:off x="3434682" y="3969347"/>
            <a:ext cx="318899" cy="31889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DE83A72-3757-461F-B07A-DB9264356CD4}"/>
              </a:ext>
            </a:extLst>
          </p:cNvPr>
          <p:cNvSpPr txBox="1"/>
          <p:nvPr/>
        </p:nvSpPr>
        <p:spPr>
          <a:xfrm>
            <a:off x="3753581" y="3945439"/>
            <a:ext cx="2719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Varianz der Batch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44CB33F2-F5F9-4F6D-874E-FBDB12762266}"/>
              </a:ext>
            </a:extLst>
          </p:cNvPr>
          <p:cNvSpPr/>
          <p:nvPr/>
        </p:nvSpPr>
        <p:spPr>
          <a:xfrm>
            <a:off x="6273885" y="3997192"/>
            <a:ext cx="318899" cy="31889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3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86110F5-4AE4-41BB-814E-C2464277878F}"/>
              </a:ext>
            </a:extLst>
          </p:cNvPr>
          <p:cNvSpPr txBox="1"/>
          <p:nvPr/>
        </p:nvSpPr>
        <p:spPr>
          <a:xfrm>
            <a:off x="6592784" y="3973284"/>
            <a:ext cx="2719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Normalisiere der Batch</a:t>
            </a:r>
          </a:p>
        </p:txBody>
      </p:sp>
    </p:spTree>
    <p:extLst>
      <p:ext uri="{BB962C8B-B14F-4D97-AF65-F5344CB8AC3E}">
        <p14:creationId xmlns:p14="http://schemas.microsoft.com/office/powerpoint/2010/main" val="3324577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126104" y="311350"/>
            <a:ext cx="45147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78909C"/>
              </a:buClr>
              <a:buSzPts val="2400"/>
              <a:defRPr/>
            </a:pPr>
            <a:r>
              <a:rPr lang="de-DE" sz="2400" b="1" kern="0" dirty="0">
                <a:solidFill>
                  <a:srgbClr val="78909C"/>
                </a:solidFill>
                <a:latin typeface="Lato"/>
                <a:ea typeface="Lato"/>
                <a:cs typeface="Lato"/>
                <a:sym typeface="Lato"/>
              </a:rPr>
              <a:t>Keras </a:t>
            </a:r>
            <a:r>
              <a:rPr lang="de-DE" sz="2400" b="1" kern="0" dirty="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BatchNormalization Layer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26AB5826-1B91-436D-86CD-684579133D90}"/>
              </a:ext>
            </a:extLst>
          </p:cNvPr>
          <p:cNvSpPr/>
          <p:nvPr/>
        </p:nvSpPr>
        <p:spPr>
          <a:xfrm>
            <a:off x="2449157" y="1156815"/>
            <a:ext cx="1278674" cy="282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900" b="1" dirty="0">
                <a:solidFill>
                  <a:srgbClr val="0C969B"/>
                </a:solidFill>
                <a:latin typeface="Courier New"/>
                <a:ea typeface="Courier New"/>
                <a:cs typeface="Courier New"/>
                <a:sym typeface="Courier New"/>
              </a:rPr>
              <a:t>Dense</a:t>
            </a:r>
            <a:r>
              <a:rPr lang="de-DE" sz="90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-DE" sz="900" b="1" dirty="0">
                <a:solidFill>
                  <a:srgbClr val="AA0982"/>
                </a:solidFill>
                <a:latin typeface="Courier New"/>
                <a:ea typeface="Courier New"/>
                <a:cs typeface="Courier New"/>
                <a:sym typeface="Courier New"/>
              </a:rPr>
              <a:t>256</a:t>
            </a:r>
            <a:r>
              <a:rPr lang="de-DE" sz="90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0812140C-E73A-4281-A813-AE6CC9683785}"/>
              </a:ext>
            </a:extLst>
          </p:cNvPr>
          <p:cNvSpPr/>
          <p:nvPr/>
        </p:nvSpPr>
        <p:spPr>
          <a:xfrm>
            <a:off x="1144469" y="2661686"/>
            <a:ext cx="639337" cy="639337"/>
          </a:xfrm>
          <a:prstGeom prst="ellipse">
            <a:avLst/>
          </a:prstGeom>
          <a:solidFill>
            <a:srgbClr val="00B0F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5B0720D0-140E-4209-A579-40A61C0123B7}"/>
              </a:ext>
            </a:extLst>
          </p:cNvPr>
          <p:cNvSpPr/>
          <p:nvPr/>
        </p:nvSpPr>
        <p:spPr>
          <a:xfrm>
            <a:off x="2768828" y="1442077"/>
            <a:ext cx="639337" cy="63933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0CCAFBC1-9A3D-4D46-AEAC-FC3EE03F59C2}"/>
              </a:ext>
            </a:extLst>
          </p:cNvPr>
          <p:cNvSpPr/>
          <p:nvPr/>
        </p:nvSpPr>
        <p:spPr>
          <a:xfrm>
            <a:off x="2768828" y="2299659"/>
            <a:ext cx="639337" cy="63933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D2A657D8-3997-4D2E-8D11-4AB0ED63C290}"/>
              </a:ext>
            </a:extLst>
          </p:cNvPr>
          <p:cNvSpPr/>
          <p:nvPr/>
        </p:nvSpPr>
        <p:spPr>
          <a:xfrm>
            <a:off x="2768827" y="3154796"/>
            <a:ext cx="639337" cy="63933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…</a:t>
            </a: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AB2A148C-B8BB-4B90-BEC2-284DF3612BA3}"/>
              </a:ext>
            </a:extLst>
          </p:cNvPr>
          <p:cNvSpPr/>
          <p:nvPr/>
        </p:nvSpPr>
        <p:spPr>
          <a:xfrm>
            <a:off x="2768826" y="4009933"/>
            <a:ext cx="639337" cy="63933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256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7A7AEC0-C965-40BA-95DD-3006DCB72C9C}"/>
              </a:ext>
            </a:extLst>
          </p:cNvPr>
          <p:cNvCxnSpPr>
            <a:stCxn id="21" idx="6"/>
            <a:endCxn id="39" idx="2"/>
          </p:cNvCxnSpPr>
          <p:nvPr/>
        </p:nvCxnSpPr>
        <p:spPr>
          <a:xfrm flipV="1">
            <a:off x="1783806" y="1761746"/>
            <a:ext cx="985022" cy="1219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F0508C67-174F-4E5B-8840-09C626A31AF2}"/>
              </a:ext>
            </a:extLst>
          </p:cNvPr>
          <p:cNvCxnSpPr>
            <a:stCxn id="21" idx="6"/>
            <a:endCxn id="40" idx="2"/>
          </p:cNvCxnSpPr>
          <p:nvPr/>
        </p:nvCxnSpPr>
        <p:spPr>
          <a:xfrm flipV="1">
            <a:off x="1783806" y="2619328"/>
            <a:ext cx="985022" cy="362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2BACCF01-4F29-4F23-9B2A-A09D3ED89029}"/>
              </a:ext>
            </a:extLst>
          </p:cNvPr>
          <p:cNvCxnSpPr>
            <a:stCxn id="21" idx="6"/>
            <a:endCxn id="41" idx="2"/>
          </p:cNvCxnSpPr>
          <p:nvPr/>
        </p:nvCxnSpPr>
        <p:spPr>
          <a:xfrm>
            <a:off x="1783806" y="2981355"/>
            <a:ext cx="985021" cy="493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411F1374-738C-4256-A72A-011EDF14FE90}"/>
              </a:ext>
            </a:extLst>
          </p:cNvPr>
          <p:cNvCxnSpPr>
            <a:stCxn id="21" idx="6"/>
            <a:endCxn id="42" idx="2"/>
          </p:cNvCxnSpPr>
          <p:nvPr/>
        </p:nvCxnSpPr>
        <p:spPr>
          <a:xfrm>
            <a:off x="1783806" y="2981355"/>
            <a:ext cx="985020" cy="1348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2241-F128-4FDC-94C9-B363AC256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55" y="1994593"/>
            <a:ext cx="423165" cy="54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Ellipse 25">
            <a:extLst>
              <a:ext uri="{FF2B5EF4-FFF2-40B4-BE49-F238E27FC236}">
                <a16:creationId xmlns:a16="http://schemas.microsoft.com/office/drawing/2014/main" id="{2274875D-0E37-485E-9B15-A4702DF88593}"/>
              </a:ext>
            </a:extLst>
          </p:cNvPr>
          <p:cNvSpPr/>
          <p:nvPr/>
        </p:nvSpPr>
        <p:spPr>
          <a:xfrm>
            <a:off x="4113575" y="1441184"/>
            <a:ext cx="639337" cy="639337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A8C20234-AA72-4199-A2E4-13754729D2A6}"/>
              </a:ext>
            </a:extLst>
          </p:cNvPr>
          <p:cNvSpPr/>
          <p:nvPr/>
        </p:nvSpPr>
        <p:spPr>
          <a:xfrm>
            <a:off x="4113575" y="2298766"/>
            <a:ext cx="639337" cy="639337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3A266FE4-7CEA-4166-9845-B5DFB1F9FDD9}"/>
              </a:ext>
            </a:extLst>
          </p:cNvPr>
          <p:cNvSpPr/>
          <p:nvPr/>
        </p:nvSpPr>
        <p:spPr>
          <a:xfrm>
            <a:off x="4113574" y="3153903"/>
            <a:ext cx="639337" cy="639337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…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BFCCE3C7-E689-4FEF-8FA0-471697CCA14E}"/>
              </a:ext>
            </a:extLst>
          </p:cNvPr>
          <p:cNvSpPr/>
          <p:nvPr/>
        </p:nvSpPr>
        <p:spPr>
          <a:xfrm>
            <a:off x="4113573" y="4009040"/>
            <a:ext cx="639337" cy="639337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DD88472F-95E9-42EA-B231-54412FF1AF0D}"/>
              </a:ext>
            </a:extLst>
          </p:cNvPr>
          <p:cNvSpPr/>
          <p:nvPr/>
        </p:nvSpPr>
        <p:spPr>
          <a:xfrm>
            <a:off x="3659081" y="1127494"/>
            <a:ext cx="1572293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000" b="1" dirty="0">
                <a:solidFill>
                  <a:srgbClr val="0C969B"/>
                </a:solidFill>
                <a:latin typeface="Courier New"/>
                <a:ea typeface="Courier New"/>
                <a:cs typeface="Courier New"/>
                <a:sym typeface="Courier New"/>
              </a:rPr>
              <a:t> A</a:t>
            </a:r>
            <a:r>
              <a:rPr lang="de-DE" sz="900" b="1" dirty="0">
                <a:solidFill>
                  <a:srgbClr val="0C969B"/>
                </a:solidFill>
                <a:latin typeface="Courier New"/>
                <a:ea typeface="Courier New"/>
                <a:cs typeface="Courier New"/>
                <a:sym typeface="Courier New"/>
              </a:rPr>
              <a:t>ctivation</a:t>
            </a:r>
            <a:r>
              <a:rPr lang="de-DE" sz="100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-DE" sz="1000" b="1" dirty="0">
                <a:solidFill>
                  <a:srgbClr val="AA0982"/>
                </a:solidFill>
                <a:latin typeface="Courier New"/>
                <a:ea typeface="Courier New"/>
                <a:cs typeface="Courier New"/>
                <a:sym typeface="Courier New"/>
              </a:rPr>
              <a:t>´</a:t>
            </a:r>
            <a:r>
              <a:rPr lang="de-DE" sz="1000" b="1" dirty="0" err="1">
                <a:solidFill>
                  <a:srgbClr val="AA0982"/>
                </a:solidFill>
                <a:latin typeface="Courier New"/>
                <a:ea typeface="Courier New"/>
                <a:cs typeface="Courier New"/>
                <a:sym typeface="Courier New"/>
              </a:rPr>
              <a:t>relu</a:t>
            </a:r>
            <a:r>
              <a:rPr lang="de-DE" sz="1000" b="1" dirty="0">
                <a:solidFill>
                  <a:srgbClr val="AA0982"/>
                </a:solidFill>
                <a:latin typeface="Courier New"/>
                <a:ea typeface="Courier New"/>
                <a:cs typeface="Courier New"/>
                <a:sym typeface="Courier New"/>
              </a:rPr>
              <a:t>´</a:t>
            </a:r>
            <a:r>
              <a:rPr lang="de-DE" sz="100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841D347-8267-456B-A034-268AD64BF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026" y="1489876"/>
            <a:ext cx="553581" cy="56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C07331B1-26FD-4F9F-95DE-5D66A1414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965" y="2338597"/>
            <a:ext cx="657945" cy="56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04B91D39-78B9-458F-A9C1-1734B623F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966" y="3169830"/>
            <a:ext cx="657944" cy="6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26E4D12E-7C49-4008-B792-002FB2ACC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348" y="4031684"/>
            <a:ext cx="706680" cy="6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Ellipse 21">
            <a:extLst>
              <a:ext uri="{FF2B5EF4-FFF2-40B4-BE49-F238E27FC236}">
                <a16:creationId xmlns:a16="http://schemas.microsoft.com/office/drawing/2014/main" id="{EE3B4ABC-AE71-4673-B6E5-F55C3B8B1199}"/>
              </a:ext>
            </a:extLst>
          </p:cNvPr>
          <p:cNvSpPr/>
          <p:nvPr/>
        </p:nvSpPr>
        <p:spPr>
          <a:xfrm>
            <a:off x="5444589" y="1441184"/>
            <a:ext cx="639337" cy="639337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</a:t>
            </a:r>
          </a:p>
        </p:txBody>
      </p:sp>
      <p:sp>
        <p:nvSpPr>
          <p:cNvPr id="38" name="Ellipse 23">
            <a:extLst>
              <a:ext uri="{FF2B5EF4-FFF2-40B4-BE49-F238E27FC236}">
                <a16:creationId xmlns:a16="http://schemas.microsoft.com/office/drawing/2014/main" id="{39B38FA6-BB33-4AAE-A40E-137B3BC10FC2}"/>
              </a:ext>
            </a:extLst>
          </p:cNvPr>
          <p:cNvSpPr/>
          <p:nvPr/>
        </p:nvSpPr>
        <p:spPr>
          <a:xfrm>
            <a:off x="5444589" y="2298766"/>
            <a:ext cx="639337" cy="639337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</a:t>
            </a:r>
          </a:p>
        </p:txBody>
      </p:sp>
      <p:sp>
        <p:nvSpPr>
          <p:cNvPr id="43" name="Ellipse 25">
            <a:extLst>
              <a:ext uri="{FF2B5EF4-FFF2-40B4-BE49-F238E27FC236}">
                <a16:creationId xmlns:a16="http://schemas.microsoft.com/office/drawing/2014/main" id="{81F77DC0-BD30-4361-B4E9-B38A39BDFBD6}"/>
              </a:ext>
            </a:extLst>
          </p:cNvPr>
          <p:cNvSpPr/>
          <p:nvPr/>
        </p:nvSpPr>
        <p:spPr>
          <a:xfrm>
            <a:off x="5444588" y="3153903"/>
            <a:ext cx="639337" cy="639337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…</a:t>
            </a:r>
          </a:p>
        </p:txBody>
      </p:sp>
      <p:sp>
        <p:nvSpPr>
          <p:cNvPr id="44" name="Ellipse 27">
            <a:extLst>
              <a:ext uri="{FF2B5EF4-FFF2-40B4-BE49-F238E27FC236}">
                <a16:creationId xmlns:a16="http://schemas.microsoft.com/office/drawing/2014/main" id="{308C0A1E-5692-46D8-B794-141A93A5961B}"/>
              </a:ext>
            </a:extLst>
          </p:cNvPr>
          <p:cNvSpPr/>
          <p:nvPr/>
        </p:nvSpPr>
        <p:spPr>
          <a:xfrm>
            <a:off x="5444587" y="4009040"/>
            <a:ext cx="639337" cy="639337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DE8984C3-62B4-495F-A5E0-58607ECA3A84}"/>
              </a:ext>
            </a:extLst>
          </p:cNvPr>
          <p:cNvCxnSpPr>
            <a:cxnSpLocks/>
            <a:stCxn id="26" idx="6"/>
            <a:endCxn id="36" idx="2"/>
          </p:cNvCxnSpPr>
          <p:nvPr/>
        </p:nvCxnSpPr>
        <p:spPr>
          <a:xfrm>
            <a:off x="4752912" y="1760853"/>
            <a:ext cx="6916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52A48ACF-A21D-4A0F-AA70-D26C2C20C3A4}"/>
              </a:ext>
            </a:extLst>
          </p:cNvPr>
          <p:cNvCxnSpPr>
            <a:cxnSpLocks/>
            <a:stCxn id="28" idx="6"/>
            <a:endCxn id="38" idx="2"/>
          </p:cNvCxnSpPr>
          <p:nvPr/>
        </p:nvCxnSpPr>
        <p:spPr>
          <a:xfrm>
            <a:off x="4752912" y="2618435"/>
            <a:ext cx="6916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A55EC684-2BDD-4E56-9D27-DAA3149B0A57}"/>
              </a:ext>
            </a:extLst>
          </p:cNvPr>
          <p:cNvCxnSpPr>
            <a:cxnSpLocks/>
            <a:stCxn id="31" idx="6"/>
            <a:endCxn id="44" idx="2"/>
          </p:cNvCxnSpPr>
          <p:nvPr/>
        </p:nvCxnSpPr>
        <p:spPr>
          <a:xfrm>
            <a:off x="4752910" y="4328709"/>
            <a:ext cx="6916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A823A680-F59D-435D-ADF5-F02C7189B3DF}"/>
              </a:ext>
            </a:extLst>
          </p:cNvPr>
          <p:cNvCxnSpPr>
            <a:cxnSpLocks/>
            <a:stCxn id="30" idx="6"/>
            <a:endCxn id="43" idx="2"/>
          </p:cNvCxnSpPr>
          <p:nvPr/>
        </p:nvCxnSpPr>
        <p:spPr>
          <a:xfrm>
            <a:off x="4752911" y="3473572"/>
            <a:ext cx="6916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hteck 48">
            <a:extLst>
              <a:ext uri="{FF2B5EF4-FFF2-40B4-BE49-F238E27FC236}">
                <a16:creationId xmlns:a16="http://schemas.microsoft.com/office/drawing/2014/main" id="{7210D0DC-E169-4F0D-852B-370CA5D11B5C}"/>
              </a:ext>
            </a:extLst>
          </p:cNvPr>
          <p:cNvSpPr/>
          <p:nvPr/>
        </p:nvSpPr>
        <p:spPr>
          <a:xfrm>
            <a:off x="5138656" y="1158509"/>
            <a:ext cx="1431352" cy="282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900" b="1" dirty="0">
                <a:solidFill>
                  <a:srgbClr val="0C969B"/>
                </a:solidFill>
                <a:latin typeface="Courier New"/>
                <a:ea typeface="Courier New"/>
                <a:cs typeface="Courier New"/>
                <a:sym typeface="Courier New"/>
              </a:rPr>
              <a:t>Dropout</a:t>
            </a:r>
            <a:r>
              <a:rPr lang="de-DE" sz="90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-DE" sz="900" b="1" dirty="0">
                <a:solidFill>
                  <a:srgbClr val="AA0982"/>
                </a:solidFill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lang="de-DE" sz="90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A428809A-55AB-42B6-B95B-9EF9E1A056E1}"/>
              </a:ext>
            </a:extLst>
          </p:cNvPr>
          <p:cNvCxnSpPr>
            <a:stCxn id="39" idx="6"/>
            <a:endCxn id="26" idx="2"/>
          </p:cNvCxnSpPr>
          <p:nvPr/>
        </p:nvCxnSpPr>
        <p:spPr>
          <a:xfrm flipV="1">
            <a:off x="3408165" y="1760853"/>
            <a:ext cx="705410" cy="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990AA64-1D91-43A8-8B8F-611779013D16}"/>
              </a:ext>
            </a:extLst>
          </p:cNvPr>
          <p:cNvCxnSpPr>
            <a:stCxn id="40" idx="6"/>
            <a:endCxn id="28" idx="2"/>
          </p:cNvCxnSpPr>
          <p:nvPr/>
        </p:nvCxnSpPr>
        <p:spPr>
          <a:xfrm flipV="1">
            <a:off x="3408165" y="2618435"/>
            <a:ext cx="705410" cy="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AB44B1-B8D6-416E-8E23-BC9B30B99D9F}"/>
              </a:ext>
            </a:extLst>
          </p:cNvPr>
          <p:cNvCxnSpPr>
            <a:stCxn id="41" idx="6"/>
            <a:endCxn id="30" idx="2"/>
          </p:cNvCxnSpPr>
          <p:nvPr/>
        </p:nvCxnSpPr>
        <p:spPr>
          <a:xfrm flipV="1">
            <a:off x="3408164" y="3473572"/>
            <a:ext cx="705410" cy="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445401E-FE42-4DD0-865F-3686CC24555A}"/>
              </a:ext>
            </a:extLst>
          </p:cNvPr>
          <p:cNvCxnSpPr>
            <a:stCxn id="42" idx="6"/>
            <a:endCxn id="31" idx="2"/>
          </p:cNvCxnSpPr>
          <p:nvPr/>
        </p:nvCxnSpPr>
        <p:spPr>
          <a:xfrm flipV="1">
            <a:off x="3408163" y="4328709"/>
            <a:ext cx="705410" cy="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Ellipse 23">
            <a:extLst>
              <a:ext uri="{FF2B5EF4-FFF2-40B4-BE49-F238E27FC236}">
                <a16:creationId xmlns:a16="http://schemas.microsoft.com/office/drawing/2014/main" id="{BFE4B19A-9BDE-44F0-BAF1-C814F111FF0F}"/>
              </a:ext>
            </a:extLst>
          </p:cNvPr>
          <p:cNvSpPr/>
          <p:nvPr/>
        </p:nvSpPr>
        <p:spPr>
          <a:xfrm>
            <a:off x="7480227" y="2661686"/>
            <a:ext cx="639337" cy="639337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prstClr val="white"/>
                </a:solidFill>
              </a:rPr>
              <a:t>BN</a:t>
            </a:r>
            <a:endParaRPr lang="de-DE" dirty="0"/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ECC6C800-7246-46B6-9EA5-8C5926C54919}"/>
              </a:ext>
            </a:extLst>
          </p:cNvPr>
          <p:cNvCxnSpPr>
            <a:stCxn id="2" idx="3"/>
            <a:endCxn id="60" idx="2"/>
          </p:cNvCxnSpPr>
          <p:nvPr/>
        </p:nvCxnSpPr>
        <p:spPr>
          <a:xfrm>
            <a:off x="6918607" y="1773473"/>
            <a:ext cx="561620" cy="1207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4CC49FD2-EC6E-47F9-A9DA-09DCC7DB3390}"/>
              </a:ext>
            </a:extLst>
          </p:cNvPr>
          <p:cNvCxnSpPr>
            <a:stCxn id="3" idx="3"/>
            <a:endCxn id="60" idx="2"/>
          </p:cNvCxnSpPr>
          <p:nvPr/>
        </p:nvCxnSpPr>
        <p:spPr>
          <a:xfrm>
            <a:off x="6970910" y="2622194"/>
            <a:ext cx="509317" cy="359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736BB3DC-BF3C-46E9-BCA0-F2907BD58C23}"/>
              </a:ext>
            </a:extLst>
          </p:cNvPr>
          <p:cNvCxnSpPr>
            <a:stCxn id="4" idx="3"/>
            <a:endCxn id="60" idx="2"/>
          </p:cNvCxnSpPr>
          <p:nvPr/>
        </p:nvCxnSpPr>
        <p:spPr>
          <a:xfrm flipV="1">
            <a:off x="6970910" y="2981355"/>
            <a:ext cx="509317" cy="493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D2DAA978-0185-4C7A-875E-BA41CFE1D625}"/>
              </a:ext>
            </a:extLst>
          </p:cNvPr>
          <p:cNvCxnSpPr>
            <a:stCxn id="6" idx="3"/>
            <a:endCxn id="60" idx="2"/>
          </p:cNvCxnSpPr>
          <p:nvPr/>
        </p:nvCxnSpPr>
        <p:spPr>
          <a:xfrm flipV="1">
            <a:off x="6987028" y="2981355"/>
            <a:ext cx="493199" cy="135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0792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393</Words>
  <Application>Microsoft Office PowerPoint</Application>
  <PresentationFormat>Bildschirmpräsentation (16:9)</PresentationFormat>
  <Paragraphs>126</Paragraphs>
  <Slides>10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20" baseType="lpstr">
      <vt:lpstr>Calibri</vt:lpstr>
      <vt:lpstr>Cambria Math</vt:lpstr>
      <vt:lpstr>Lato Light</vt:lpstr>
      <vt:lpstr>Lato Heavy</vt:lpstr>
      <vt:lpstr>Calibri Light</vt:lpstr>
      <vt:lpstr>Symbol</vt:lpstr>
      <vt:lpstr>Arial</vt:lpstr>
      <vt:lpstr>Lato</vt:lpstr>
      <vt:lpstr>Courier New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Saif Al-Dilaimi</cp:lastModifiedBy>
  <cp:revision>95</cp:revision>
  <dcterms:modified xsi:type="dcterms:W3CDTF">2019-09-20T12:49:53Z</dcterms:modified>
</cp:coreProperties>
</file>